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57" r:id="rId2"/>
    <p:sldId id="258" r:id="rId3"/>
    <p:sldId id="259" r:id="rId4"/>
    <p:sldId id="369" r:id="rId5"/>
    <p:sldId id="367" r:id="rId6"/>
    <p:sldId id="374" r:id="rId7"/>
    <p:sldId id="375" r:id="rId8"/>
    <p:sldId id="376" r:id="rId9"/>
    <p:sldId id="377" r:id="rId10"/>
    <p:sldId id="378" r:id="rId11"/>
    <p:sldId id="399" r:id="rId12"/>
    <p:sldId id="418" r:id="rId13"/>
    <p:sldId id="419" r:id="rId14"/>
    <p:sldId id="420" r:id="rId15"/>
    <p:sldId id="421" r:id="rId16"/>
    <p:sldId id="379" r:id="rId17"/>
    <p:sldId id="380" r:id="rId18"/>
    <p:sldId id="263" r:id="rId19"/>
    <p:sldId id="373" r:id="rId20"/>
    <p:sldId id="272" r:id="rId21"/>
    <p:sldId id="273" r:id="rId22"/>
    <p:sldId id="276" r:id="rId23"/>
    <p:sldId id="411" r:id="rId24"/>
    <p:sldId id="417" r:id="rId25"/>
    <p:sldId id="394" r:id="rId26"/>
    <p:sldId id="396" r:id="rId27"/>
    <p:sldId id="278" r:id="rId28"/>
    <p:sldId id="279" r:id="rId29"/>
    <p:sldId id="280" r:id="rId30"/>
    <p:sldId id="366" r:id="rId31"/>
    <p:sldId id="295" r:id="rId32"/>
    <p:sldId id="412" r:id="rId33"/>
    <p:sldId id="413" r:id="rId34"/>
    <p:sldId id="414" r:id="rId35"/>
    <p:sldId id="415" r:id="rId36"/>
    <p:sldId id="416" r:id="rId37"/>
    <p:sldId id="300" r:id="rId38"/>
    <p:sldId id="301" r:id="rId39"/>
    <p:sldId id="302" r:id="rId40"/>
    <p:sldId id="422" r:id="rId41"/>
    <p:sldId id="423" r:id="rId42"/>
    <p:sldId id="308" r:id="rId43"/>
    <p:sldId id="390" r:id="rId44"/>
    <p:sldId id="405" r:id="rId45"/>
    <p:sldId id="392" r:id="rId46"/>
    <p:sldId id="406" r:id="rId47"/>
    <p:sldId id="424" r:id="rId48"/>
    <p:sldId id="425" r:id="rId49"/>
    <p:sldId id="313" r:id="rId50"/>
    <p:sldId id="314" r:id="rId51"/>
    <p:sldId id="315" r:id="rId5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86" d="100"/>
          <a:sy n="86" d="100"/>
        </p:scale>
        <p:origin x="96"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8F36C52-0B87-4634-9427-E3FBE611EFB2}" type="datetimeFigureOut">
              <a:rPr lang="es-CL" smtClean="0"/>
              <a:t>19-01-2017</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2386140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F36C52-0B87-4634-9427-E3FBE611EFB2}" type="datetimeFigureOut">
              <a:rPr lang="es-CL" smtClean="0"/>
              <a:t>19-01-2017</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341552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F36C52-0B87-4634-9427-E3FBE611EFB2}" type="datetimeFigureOut">
              <a:rPr lang="es-CL" smtClean="0"/>
              <a:t>19-01-2017</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4A91C37-2405-43C0-AD53-8B0AA8755697}" type="slidenum">
              <a:rPr lang="es-CL" smtClean="0"/>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705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F8F36C52-0B87-4634-9427-E3FBE611EFB2}" type="datetimeFigureOut">
              <a:rPr lang="es-CL" smtClean="0"/>
              <a:t>19-01-2017</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261358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F8F36C52-0B87-4634-9427-E3FBE611EFB2}" type="datetimeFigureOut">
              <a:rPr lang="es-CL" smtClean="0"/>
              <a:t>19-01-2017</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A91C37-2405-43C0-AD53-8B0AA8755697}" type="slidenum">
              <a:rPr lang="es-CL" smtClean="0"/>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125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F8F36C52-0B87-4634-9427-E3FBE611EFB2}" type="datetimeFigureOut">
              <a:rPr lang="es-CL" smtClean="0"/>
              <a:t>19-01-2017</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44516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F36C52-0B87-4634-9427-E3FBE611EFB2}" type="datetimeFigureOut">
              <a:rPr lang="es-CL" smtClean="0"/>
              <a:t>19-01-2017</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3142608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F36C52-0B87-4634-9427-E3FBE611EFB2}" type="datetimeFigureOut">
              <a:rPr lang="es-CL" smtClean="0"/>
              <a:t>19-01-2017</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205939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F36C52-0B87-4634-9427-E3FBE611EFB2}" type="datetimeFigureOut">
              <a:rPr lang="es-CL" smtClean="0"/>
              <a:t>19-01-2017</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83433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F36C52-0B87-4634-9427-E3FBE611EFB2}" type="datetimeFigureOut">
              <a:rPr lang="es-CL" smtClean="0"/>
              <a:t>19-01-2017</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428615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8F36C52-0B87-4634-9427-E3FBE611EFB2}" type="datetimeFigureOut">
              <a:rPr lang="es-CL" smtClean="0"/>
              <a:t>19-01-2017</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23362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8F36C52-0B87-4634-9427-E3FBE611EFB2}" type="datetimeFigureOut">
              <a:rPr lang="es-CL" smtClean="0"/>
              <a:t>19-01-2017</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110916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8F36C52-0B87-4634-9427-E3FBE611EFB2}" type="datetimeFigureOut">
              <a:rPr lang="es-CL" smtClean="0"/>
              <a:t>19-01-2017</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171546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36C52-0B87-4634-9427-E3FBE611EFB2}" type="datetimeFigureOut">
              <a:rPr lang="es-CL" smtClean="0"/>
              <a:t>19-01-2017</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31150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F36C52-0B87-4634-9427-E3FBE611EFB2}" type="datetimeFigureOut">
              <a:rPr lang="es-CL" smtClean="0"/>
              <a:t>19-01-2017</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312020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F36C52-0B87-4634-9427-E3FBE611EFB2}" type="datetimeFigureOut">
              <a:rPr lang="es-CL" smtClean="0"/>
              <a:t>19-01-2017</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A91C37-2405-43C0-AD53-8B0AA8755697}" type="slidenum">
              <a:rPr lang="es-CL" smtClean="0"/>
              <a:t>‹Nº›</a:t>
            </a:fld>
            <a:endParaRPr lang="es-CL"/>
          </a:p>
        </p:txBody>
      </p:sp>
    </p:spTree>
    <p:extLst>
      <p:ext uri="{BB962C8B-B14F-4D97-AF65-F5344CB8AC3E}">
        <p14:creationId xmlns:p14="http://schemas.microsoft.com/office/powerpoint/2010/main" val="196634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F36C52-0B87-4634-9427-E3FBE611EFB2}" type="datetimeFigureOut">
              <a:rPr lang="es-CL" smtClean="0"/>
              <a:t>19-01-2017</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4A91C37-2405-43C0-AD53-8B0AA8755697}" type="slidenum">
              <a:rPr lang="es-CL" smtClean="0"/>
              <a:t>‹Nº›</a:t>
            </a:fld>
            <a:endParaRPr lang="es-CL"/>
          </a:p>
        </p:txBody>
      </p:sp>
    </p:spTree>
    <p:extLst>
      <p:ext uri="{BB962C8B-B14F-4D97-AF65-F5344CB8AC3E}">
        <p14:creationId xmlns:p14="http://schemas.microsoft.com/office/powerpoint/2010/main" val="260350089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69825" y="2193364"/>
            <a:ext cx="9541394" cy="1938992"/>
          </a:xfrm>
          <a:prstGeom prst="rect">
            <a:avLst/>
          </a:prstGeom>
          <a:noFill/>
        </p:spPr>
        <p:txBody>
          <a:bodyPr wrap="none" rtlCol="0">
            <a:spAutoFit/>
          </a:bodyPr>
          <a:lstStyle/>
          <a:p>
            <a:pPr algn="ctr"/>
            <a:r>
              <a:rPr lang="es-CL" sz="3200" b="1" dirty="0" smtClean="0"/>
              <a:t>¿Cómo viene la economía?: El mundo, Chile y </a:t>
            </a:r>
          </a:p>
          <a:p>
            <a:pPr algn="ctr"/>
            <a:r>
              <a:rPr lang="es-CL" sz="3200" b="1" dirty="0" smtClean="0"/>
              <a:t>La región del </a:t>
            </a:r>
            <a:r>
              <a:rPr lang="es-CL" sz="3200" b="1" dirty="0" err="1" smtClean="0"/>
              <a:t>Bío-Bío</a:t>
            </a:r>
            <a:endParaRPr lang="es-CL" sz="3200" b="1" dirty="0" smtClean="0"/>
          </a:p>
          <a:p>
            <a:pPr algn="ctr"/>
            <a:endParaRPr lang="es-CL" sz="3200" b="1" dirty="0"/>
          </a:p>
          <a:p>
            <a:pPr algn="ctr"/>
            <a:endParaRPr lang="es-CL" sz="2400" b="1" dirty="0" smtClean="0"/>
          </a:p>
        </p:txBody>
      </p:sp>
      <p:sp>
        <p:nvSpPr>
          <p:cNvPr id="5" name="CuadroTexto 4"/>
          <p:cNvSpPr txBox="1"/>
          <p:nvPr/>
        </p:nvSpPr>
        <p:spPr>
          <a:xfrm>
            <a:off x="4410721" y="4106780"/>
            <a:ext cx="3459601" cy="2616101"/>
          </a:xfrm>
          <a:prstGeom prst="rect">
            <a:avLst/>
          </a:prstGeom>
          <a:noFill/>
        </p:spPr>
        <p:txBody>
          <a:bodyPr wrap="none" rtlCol="0">
            <a:spAutoFit/>
          </a:bodyPr>
          <a:lstStyle/>
          <a:p>
            <a:pPr algn="ctr"/>
            <a:r>
              <a:rPr lang="es-CL" sz="2400" b="1" dirty="0" smtClean="0"/>
              <a:t>Roberto Darrigrandi U.</a:t>
            </a:r>
          </a:p>
          <a:p>
            <a:pPr algn="ctr"/>
            <a:r>
              <a:rPr lang="es-CL" sz="2000" b="1" dirty="0"/>
              <a:t>Decano FEN UNAB</a:t>
            </a:r>
          </a:p>
          <a:p>
            <a:pPr algn="ctr"/>
            <a:endParaRPr lang="es-CL" sz="2000" b="1" dirty="0" smtClean="0"/>
          </a:p>
          <a:p>
            <a:pPr algn="ctr"/>
            <a:endParaRPr lang="es-CL" sz="2000" b="1" dirty="0"/>
          </a:p>
          <a:p>
            <a:pPr algn="ctr"/>
            <a:endParaRPr lang="es-CL" sz="2000" b="1" dirty="0" smtClean="0"/>
          </a:p>
          <a:p>
            <a:pPr algn="ctr"/>
            <a:endParaRPr lang="es-CL" sz="2000" b="1" dirty="0" smtClean="0"/>
          </a:p>
          <a:p>
            <a:pPr algn="ctr"/>
            <a:r>
              <a:rPr lang="es-CL" sz="2000" b="1" dirty="0" smtClean="0"/>
              <a:t>19 </a:t>
            </a:r>
            <a:r>
              <a:rPr lang="es-CL" sz="2000" b="1" dirty="0"/>
              <a:t>de </a:t>
            </a:r>
            <a:r>
              <a:rPr lang="es-CL" sz="2000" b="1" dirty="0" smtClean="0"/>
              <a:t>enero </a:t>
            </a:r>
            <a:r>
              <a:rPr lang="es-CL" sz="2000" b="1" dirty="0"/>
              <a:t>de </a:t>
            </a:r>
            <a:r>
              <a:rPr lang="es-CL" sz="2000" b="1" dirty="0" smtClean="0"/>
              <a:t>2017</a:t>
            </a:r>
            <a:endParaRPr lang="es-CL" sz="2000" b="1" dirty="0"/>
          </a:p>
          <a:p>
            <a:pPr algn="ctr"/>
            <a:endParaRPr lang="es-CL" sz="20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2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a:stretch>
            <a:fillRect/>
          </a:stretch>
        </p:blipFill>
        <p:spPr>
          <a:xfrm>
            <a:off x="1069970" y="797733"/>
            <a:ext cx="10162227" cy="5894251"/>
          </a:xfrm>
          <a:prstGeom prst="rect">
            <a:avLst/>
          </a:prstGeom>
        </p:spPr>
      </p:pic>
      <p:sp>
        <p:nvSpPr>
          <p:cNvPr id="5" name="Rectángulo 4"/>
          <p:cNvSpPr/>
          <p:nvPr/>
        </p:nvSpPr>
        <p:spPr>
          <a:xfrm>
            <a:off x="9731165" y="6151262"/>
            <a:ext cx="1501032" cy="54072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964707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1662560" y="797733"/>
            <a:ext cx="9450871" cy="5894251"/>
          </a:xfrm>
          <a:prstGeom prst="rect">
            <a:avLst/>
          </a:prstGeom>
        </p:spPr>
      </p:pic>
      <p:sp>
        <p:nvSpPr>
          <p:cNvPr id="4" name="Rectángulo 3"/>
          <p:cNvSpPr/>
          <p:nvPr/>
        </p:nvSpPr>
        <p:spPr>
          <a:xfrm>
            <a:off x="10235354" y="6173295"/>
            <a:ext cx="878077" cy="3978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1690918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5-08-08 a las 8.32.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662" y="797733"/>
            <a:ext cx="7816287" cy="4831886"/>
          </a:xfrm>
          <a:prstGeom prst="rect">
            <a:avLst/>
          </a:prstGeom>
        </p:spPr>
      </p:pic>
      <p:sp>
        <p:nvSpPr>
          <p:cNvPr id="3" name="CuadroTexto 2"/>
          <p:cNvSpPr txBox="1"/>
          <p:nvPr/>
        </p:nvSpPr>
        <p:spPr>
          <a:xfrm>
            <a:off x="2423593" y="1196752"/>
            <a:ext cx="1585973" cy="369332"/>
          </a:xfrm>
          <a:prstGeom prst="rect">
            <a:avLst/>
          </a:prstGeom>
          <a:solidFill>
            <a:schemeClr val="bg1">
              <a:lumMod val="50000"/>
            </a:schemeClr>
          </a:solidFill>
        </p:spPr>
        <p:txBody>
          <a:bodyPr wrap="square" rtlCol="0">
            <a:spAutoFit/>
          </a:bodyPr>
          <a:lstStyle/>
          <a:p>
            <a:endParaRPr lang="es-E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469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27864" y="481874"/>
            <a:ext cx="8536271" cy="5894251"/>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477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51648" y="462820"/>
            <a:ext cx="8688704" cy="593236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27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17555" y="874323"/>
            <a:ext cx="9029700" cy="4972050"/>
          </a:xfrm>
          <a:prstGeom prst="rect">
            <a:avLst/>
          </a:prstGeom>
        </p:spPr>
      </p:pic>
      <p:sp>
        <p:nvSpPr>
          <p:cNvPr id="4" name="Rectángulo 3"/>
          <p:cNvSpPr/>
          <p:nvPr/>
        </p:nvSpPr>
        <p:spPr>
          <a:xfrm>
            <a:off x="9389642" y="5446182"/>
            <a:ext cx="878077" cy="3978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399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16526" y="797733"/>
            <a:ext cx="9000272" cy="5626726"/>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060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40197" y="797733"/>
            <a:ext cx="9073234" cy="5691052"/>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238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86941" y="1021902"/>
            <a:ext cx="6821540" cy="5048392"/>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585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81070" y="639558"/>
            <a:ext cx="9574172" cy="5787000"/>
          </a:xfrm>
          <a:prstGeom prst="rect">
            <a:avLst/>
          </a:prstGeom>
        </p:spPr>
      </p:pic>
      <p:sp>
        <p:nvSpPr>
          <p:cNvPr id="2" name="CuadroTexto 1"/>
          <p:cNvSpPr txBox="1"/>
          <p:nvPr/>
        </p:nvSpPr>
        <p:spPr>
          <a:xfrm>
            <a:off x="9749307" y="5937161"/>
            <a:ext cx="1305935" cy="489397"/>
          </a:xfrm>
          <a:prstGeom prst="rect">
            <a:avLst/>
          </a:prstGeom>
          <a:solidFill>
            <a:schemeClr val="bg1"/>
          </a:solidFill>
        </p:spPr>
        <p:txBody>
          <a:bodyPr wrap="square" rtlCol="0">
            <a:spAutoFit/>
          </a:bodyPr>
          <a:lstStyle/>
          <a:p>
            <a:endParaRPr lang="es-C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988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36713" y="1088830"/>
            <a:ext cx="8208912" cy="4524315"/>
          </a:xfrm>
          <a:prstGeom prst="rect">
            <a:avLst/>
          </a:prstGeom>
          <a:noFill/>
        </p:spPr>
        <p:txBody>
          <a:bodyPr wrap="square" rtlCol="0">
            <a:spAutoFit/>
          </a:bodyPr>
          <a:lstStyle/>
          <a:p>
            <a:r>
              <a:rPr lang="es-ES" sz="2400" b="1" dirty="0" err="1">
                <a:solidFill>
                  <a:srgbClr val="000000"/>
                </a:solidFill>
              </a:rPr>
              <a:t>Indice</a:t>
            </a:r>
            <a:endParaRPr lang="es-ES" sz="2400" b="1" dirty="0">
              <a:solidFill>
                <a:srgbClr val="000000"/>
              </a:solidFill>
            </a:endParaRPr>
          </a:p>
          <a:p>
            <a:endParaRPr lang="es-ES" sz="2400" b="1" dirty="0"/>
          </a:p>
          <a:p>
            <a:endParaRPr lang="es-ES" sz="2400" b="1" dirty="0"/>
          </a:p>
          <a:p>
            <a:pPr marL="342900" indent="-342900">
              <a:buAutoNum type="arabicPeriod"/>
            </a:pPr>
            <a:r>
              <a:rPr lang="es-ES" sz="2400" b="1" dirty="0"/>
              <a:t>Coyuntura económica internacional</a:t>
            </a:r>
          </a:p>
          <a:p>
            <a:pPr marL="342900" indent="-342900">
              <a:buAutoNum type="arabicPeriod"/>
            </a:pPr>
            <a:endParaRPr lang="es-ES" sz="2400" b="1" dirty="0"/>
          </a:p>
          <a:p>
            <a:pPr marL="342900" indent="-342900">
              <a:buAutoNum type="arabicPeriod"/>
            </a:pPr>
            <a:r>
              <a:rPr lang="es-ES" sz="2400" b="1" dirty="0"/>
              <a:t>Economía chilena y Productividad: ¿ad portas del desarrollo?</a:t>
            </a:r>
          </a:p>
          <a:p>
            <a:pPr marL="342900" indent="-342900">
              <a:buAutoNum type="arabicPeriod"/>
            </a:pPr>
            <a:endParaRPr lang="es-ES" sz="2400" b="1" dirty="0"/>
          </a:p>
          <a:p>
            <a:pPr marL="342900" indent="-342900">
              <a:buFontTx/>
              <a:buAutoNum type="arabicPeriod"/>
            </a:pPr>
            <a:r>
              <a:rPr lang="es-ES" sz="2400" b="1" dirty="0" smtClean="0"/>
              <a:t>La región del </a:t>
            </a:r>
            <a:r>
              <a:rPr lang="es-ES" sz="2400" b="1" dirty="0" err="1" smtClean="0"/>
              <a:t>Bío-Bío</a:t>
            </a:r>
            <a:endParaRPr lang="es-ES" sz="2400" b="1" dirty="0"/>
          </a:p>
          <a:p>
            <a:endParaRPr lang="es-ES" sz="2400" b="1" dirty="0"/>
          </a:p>
          <a:p>
            <a:r>
              <a:rPr lang="es-ES" sz="2400" b="1" dirty="0"/>
              <a:t>4. Conclusiones</a:t>
            </a:r>
          </a:p>
          <a:p>
            <a:pPr marL="342900" indent="-342900">
              <a:buAutoNum type="arabicPeriod"/>
            </a:pPr>
            <a:endParaRPr lang="es-ES" sz="24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096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32352" y="3335887"/>
            <a:ext cx="8256684" cy="461665"/>
          </a:xfrm>
          <a:prstGeom prst="rect">
            <a:avLst/>
          </a:prstGeom>
          <a:noFill/>
        </p:spPr>
        <p:txBody>
          <a:bodyPr wrap="none" rtlCol="0">
            <a:spAutoFit/>
          </a:bodyPr>
          <a:lstStyle/>
          <a:p>
            <a:r>
              <a:rPr lang="es-ES" sz="2400" b="1"/>
              <a:t>2</a:t>
            </a:r>
            <a:r>
              <a:rPr lang="es-ES" sz="2400" b="1" dirty="0"/>
              <a:t>. Economía chilena y Productividad: ¿ad portas del desarrollo?</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840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891" y="830100"/>
            <a:ext cx="8057804" cy="54807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356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31720" y="1033272"/>
            <a:ext cx="7772400" cy="51816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567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04415" y="226968"/>
            <a:ext cx="9908171" cy="6631032"/>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76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1548403" y="564445"/>
            <a:ext cx="9095193" cy="5729110"/>
          </a:xfrm>
          <a:prstGeom prst="rect">
            <a:avLst/>
          </a:prstGeom>
        </p:spPr>
      </p:pic>
    </p:spTree>
    <p:extLst>
      <p:ext uri="{BB962C8B-B14F-4D97-AF65-F5344CB8AC3E}">
        <p14:creationId xmlns:p14="http://schemas.microsoft.com/office/powerpoint/2010/main" val="4170327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56929" y="891391"/>
            <a:ext cx="8877234" cy="5528264"/>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250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87340" y="1018773"/>
            <a:ext cx="8455737" cy="5278996"/>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47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7" y="1196752"/>
            <a:ext cx="7576279" cy="503894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016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743715"/>
            <a:ext cx="9144000" cy="5906745"/>
          </a:xfrm>
          <a:prstGeom prst="rect">
            <a:avLst/>
          </a:prstGeom>
        </p:spPr>
      </p:pic>
      <p:sp>
        <p:nvSpPr>
          <p:cNvPr id="5" name="CuadroTexto 4"/>
          <p:cNvSpPr txBox="1"/>
          <p:nvPr/>
        </p:nvSpPr>
        <p:spPr>
          <a:xfrm>
            <a:off x="9633862" y="6465794"/>
            <a:ext cx="1034139" cy="369332"/>
          </a:xfrm>
          <a:prstGeom prst="rect">
            <a:avLst/>
          </a:prstGeom>
          <a:solidFill>
            <a:schemeClr val="bg1"/>
          </a:solidFill>
        </p:spPr>
        <p:txBody>
          <a:bodyPr wrap="square" rtlCol="0">
            <a:spAutoFit/>
          </a:bodyPr>
          <a:lstStyle/>
          <a:p>
            <a:endParaRPr lang="es-E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ángulo 6"/>
          <p:cNvSpPr/>
          <p:nvPr/>
        </p:nvSpPr>
        <p:spPr>
          <a:xfrm>
            <a:off x="9711892" y="6320893"/>
            <a:ext cx="878077" cy="3978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3375365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205" y="1365146"/>
            <a:ext cx="7404100" cy="4566264"/>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432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33578" y="2422122"/>
            <a:ext cx="5019323" cy="1938992"/>
          </a:xfrm>
          <a:prstGeom prst="rect">
            <a:avLst/>
          </a:prstGeom>
          <a:noFill/>
        </p:spPr>
        <p:txBody>
          <a:bodyPr wrap="none" rtlCol="0">
            <a:spAutoFit/>
          </a:bodyPr>
          <a:lstStyle/>
          <a:p>
            <a:endParaRPr lang="es-ES" sz="2400" b="1" dirty="0"/>
          </a:p>
          <a:p>
            <a:endParaRPr lang="es-ES" sz="2400" b="1" dirty="0"/>
          </a:p>
          <a:p>
            <a:pPr marL="342900" indent="-342900">
              <a:buAutoNum type="arabicPeriod"/>
            </a:pPr>
            <a:r>
              <a:rPr lang="es-ES" sz="2400" b="1" dirty="0"/>
              <a:t>Coyuntura económica internacional</a:t>
            </a:r>
          </a:p>
          <a:p>
            <a:pPr marL="342900" indent="-342900">
              <a:buAutoNum type="arabicPeriod"/>
            </a:pPr>
            <a:endParaRPr lang="es-ES" sz="2400" b="1" dirty="0"/>
          </a:p>
          <a:p>
            <a:endParaRPr lang="es-ES" sz="24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867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47259" y="893443"/>
            <a:ext cx="7291658" cy="4670075"/>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922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6-04-14 a las 20.56.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558" y="1004548"/>
            <a:ext cx="7755493" cy="5709415"/>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658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a:stretch>
            <a:fillRect/>
          </a:stretch>
        </p:blipFill>
        <p:spPr>
          <a:xfrm>
            <a:off x="1472187" y="292702"/>
            <a:ext cx="8562676" cy="6386894"/>
          </a:xfrm>
          <a:prstGeom prst="rect">
            <a:avLst/>
          </a:prstGeom>
        </p:spPr>
      </p:pic>
    </p:spTree>
    <p:extLst>
      <p:ext uri="{BB962C8B-B14F-4D97-AF65-F5344CB8AC3E}">
        <p14:creationId xmlns:p14="http://schemas.microsoft.com/office/powerpoint/2010/main" val="2930097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1683375" y="398866"/>
            <a:ext cx="8351488" cy="6229179"/>
          </a:xfrm>
          <a:prstGeom prst="rect">
            <a:avLst/>
          </a:prstGeom>
        </p:spPr>
      </p:pic>
    </p:spTree>
    <p:extLst>
      <p:ext uri="{BB962C8B-B14F-4D97-AF65-F5344CB8AC3E}">
        <p14:creationId xmlns:p14="http://schemas.microsoft.com/office/powerpoint/2010/main" val="3856710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1472187" y="398866"/>
            <a:ext cx="8562676" cy="6304559"/>
          </a:xfrm>
          <a:prstGeom prst="rect">
            <a:avLst/>
          </a:prstGeom>
        </p:spPr>
      </p:pic>
    </p:spTree>
    <p:extLst>
      <p:ext uri="{BB962C8B-B14F-4D97-AF65-F5344CB8AC3E}">
        <p14:creationId xmlns:p14="http://schemas.microsoft.com/office/powerpoint/2010/main" val="3773620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1671148" y="398866"/>
            <a:ext cx="8363715" cy="6308001"/>
          </a:xfrm>
          <a:prstGeom prst="rect">
            <a:avLst/>
          </a:prstGeom>
        </p:spPr>
      </p:pic>
    </p:spTree>
    <p:extLst>
      <p:ext uri="{BB962C8B-B14F-4D97-AF65-F5344CB8AC3E}">
        <p14:creationId xmlns:p14="http://schemas.microsoft.com/office/powerpoint/2010/main" val="870438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1876805" y="398866"/>
            <a:ext cx="8158058" cy="6085090"/>
          </a:xfrm>
          <a:prstGeom prst="rect">
            <a:avLst/>
          </a:prstGeom>
        </p:spPr>
      </p:pic>
    </p:spTree>
    <p:extLst>
      <p:ext uri="{BB962C8B-B14F-4D97-AF65-F5344CB8AC3E}">
        <p14:creationId xmlns:p14="http://schemas.microsoft.com/office/powerpoint/2010/main" val="3298607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a:stretch>
            <a:fillRect/>
          </a:stretch>
        </p:blipFill>
        <p:spPr>
          <a:xfrm>
            <a:off x="1080667" y="478244"/>
            <a:ext cx="8954196" cy="5965838"/>
          </a:xfrm>
          <a:prstGeom prst="rect">
            <a:avLst/>
          </a:prstGeom>
        </p:spPr>
      </p:pic>
    </p:spTree>
    <p:extLst>
      <p:ext uri="{BB962C8B-B14F-4D97-AF65-F5344CB8AC3E}">
        <p14:creationId xmlns:p14="http://schemas.microsoft.com/office/powerpoint/2010/main" val="2177539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a:stretch>
            <a:fillRect/>
          </a:stretch>
        </p:blipFill>
        <p:spPr>
          <a:xfrm>
            <a:off x="825196" y="797732"/>
            <a:ext cx="9209667" cy="5525949"/>
          </a:xfrm>
          <a:prstGeom prst="rect">
            <a:avLst/>
          </a:prstGeom>
        </p:spPr>
      </p:pic>
    </p:spTree>
    <p:extLst>
      <p:ext uri="{BB962C8B-B14F-4D97-AF65-F5344CB8AC3E}">
        <p14:creationId xmlns:p14="http://schemas.microsoft.com/office/powerpoint/2010/main" val="2354799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a:stretch>
            <a:fillRect/>
          </a:stretch>
        </p:blipFill>
        <p:spPr>
          <a:xfrm>
            <a:off x="926464" y="665530"/>
            <a:ext cx="9108399" cy="5876916"/>
          </a:xfrm>
          <a:prstGeom prst="rect">
            <a:avLst/>
          </a:prstGeom>
        </p:spPr>
      </p:pic>
    </p:spTree>
    <p:extLst>
      <p:ext uri="{BB962C8B-B14F-4D97-AF65-F5344CB8AC3E}">
        <p14:creationId xmlns:p14="http://schemas.microsoft.com/office/powerpoint/2010/main" val="3313949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20652" y="647976"/>
            <a:ext cx="4251989" cy="3330129"/>
          </a:xfrm>
          <a:prstGeom prst="rect">
            <a:avLst/>
          </a:prstGeom>
        </p:spPr>
      </p:pic>
      <p:pic>
        <p:nvPicPr>
          <p:cNvPr id="4" name="Imagen 3"/>
          <p:cNvPicPr>
            <a:picLocks noChangeAspect="1"/>
          </p:cNvPicPr>
          <p:nvPr/>
        </p:nvPicPr>
        <p:blipFill>
          <a:blip r:embed="rId3"/>
          <a:stretch>
            <a:fillRect/>
          </a:stretch>
        </p:blipFill>
        <p:spPr>
          <a:xfrm>
            <a:off x="7214222" y="824246"/>
            <a:ext cx="4276061" cy="3406596"/>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n 6"/>
          <p:cNvPicPr>
            <a:picLocks noChangeAspect="1"/>
          </p:cNvPicPr>
          <p:nvPr/>
        </p:nvPicPr>
        <p:blipFill>
          <a:blip r:embed="rId5"/>
          <a:stretch>
            <a:fillRect/>
          </a:stretch>
        </p:blipFill>
        <p:spPr>
          <a:xfrm>
            <a:off x="3974958" y="1491551"/>
            <a:ext cx="4144473" cy="5325648"/>
          </a:xfrm>
          <a:prstGeom prst="rect">
            <a:avLst/>
          </a:prstGeom>
        </p:spPr>
      </p:pic>
    </p:spTree>
    <p:extLst>
      <p:ext uri="{BB962C8B-B14F-4D97-AF65-F5344CB8AC3E}">
        <p14:creationId xmlns:p14="http://schemas.microsoft.com/office/powerpoint/2010/main" val="334352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6-04-14 a las 7.06.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780" y="679351"/>
            <a:ext cx="2017723" cy="1974609"/>
          </a:xfrm>
          <a:prstGeom prst="rect">
            <a:avLst/>
          </a:prstGeom>
        </p:spPr>
      </p:pic>
      <p:pic>
        <p:nvPicPr>
          <p:cNvPr id="4" name="Imagen 3" descr="Captura de pantalla 2016-04-14 a las 7.06.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6283" y="1331943"/>
            <a:ext cx="1297360" cy="1091768"/>
          </a:xfrm>
          <a:prstGeom prst="rect">
            <a:avLst/>
          </a:prstGeom>
        </p:spPr>
      </p:pic>
      <p:sp>
        <p:nvSpPr>
          <p:cNvPr id="6" name="CuadroTexto 5"/>
          <p:cNvSpPr txBox="1"/>
          <p:nvPr/>
        </p:nvSpPr>
        <p:spPr>
          <a:xfrm>
            <a:off x="8288019" y="3106729"/>
            <a:ext cx="3685624" cy="3046988"/>
          </a:xfrm>
          <a:prstGeom prst="rect">
            <a:avLst/>
          </a:prstGeom>
          <a:noFill/>
        </p:spPr>
        <p:txBody>
          <a:bodyPr wrap="none" rtlCol="0">
            <a:spAutoFit/>
          </a:bodyPr>
          <a:lstStyle/>
          <a:p>
            <a:pPr marL="285750" indent="-285750">
              <a:buFont typeface="Arial" charset="0"/>
              <a:buChar char="•"/>
            </a:pPr>
            <a:r>
              <a:rPr lang="es-ES_tradnl" sz="1600" dirty="0" err="1"/>
              <a:t>Destrucci</a:t>
            </a:r>
            <a:r>
              <a:rPr lang="es-ES" sz="1600" dirty="0" err="1"/>
              <a:t>ón</a:t>
            </a:r>
            <a:r>
              <a:rPr lang="es-ES" sz="1600" dirty="0"/>
              <a:t> creativa:</a:t>
            </a:r>
            <a:r>
              <a:rPr lang="es-ES_tradnl" sz="1600" dirty="0"/>
              <a:t> personas </a:t>
            </a:r>
          </a:p>
          <a:p>
            <a:r>
              <a:rPr lang="es-ES_tradnl" sz="1600" dirty="0"/>
              <a:t>      </a:t>
            </a:r>
            <a:r>
              <a:rPr lang="es-ES_tradnl" sz="1600" dirty="0" err="1"/>
              <a:t>tendr</a:t>
            </a:r>
            <a:r>
              <a:rPr lang="es-ES" sz="1600" dirty="0" err="1"/>
              <a:t>án</a:t>
            </a:r>
            <a:r>
              <a:rPr lang="es-ES" sz="1600" dirty="0"/>
              <a:t> que reinventarse, para</a:t>
            </a:r>
          </a:p>
          <a:p>
            <a:r>
              <a:rPr lang="es-ES" sz="1600" dirty="0"/>
              <a:t>      lo cual los temas educacional y</a:t>
            </a:r>
          </a:p>
          <a:p>
            <a:r>
              <a:rPr lang="es-ES" sz="1600" dirty="0"/>
              <a:t>      laboral son clave</a:t>
            </a:r>
          </a:p>
          <a:p>
            <a:endParaRPr lang="es-ES" sz="1600" dirty="0"/>
          </a:p>
          <a:p>
            <a:pPr marL="285750" indent="-285750">
              <a:buFont typeface="Arial" charset="0"/>
              <a:buChar char="•"/>
            </a:pPr>
            <a:r>
              <a:rPr lang="es-ES" sz="1600" dirty="0"/>
              <a:t>Ejemplos:</a:t>
            </a:r>
          </a:p>
          <a:p>
            <a:pPr marL="742950" lvl="1" indent="-285750">
              <a:buFont typeface="Arial" charset="0"/>
              <a:buChar char="•"/>
            </a:pPr>
            <a:r>
              <a:rPr lang="es-ES" sz="1600" dirty="0"/>
              <a:t>Basura </a:t>
            </a:r>
            <a:r>
              <a:rPr lang="es-ES" sz="1600" dirty="0" err="1"/>
              <a:t>Stgo</a:t>
            </a:r>
            <a:r>
              <a:rPr lang="es-ES" sz="1600" dirty="0"/>
              <a:t> v/s LA</a:t>
            </a:r>
          </a:p>
          <a:p>
            <a:pPr marL="742950" lvl="1" indent="-285750">
              <a:buFont typeface="Arial" charset="0"/>
              <a:buChar char="•"/>
            </a:pPr>
            <a:r>
              <a:rPr lang="es-ES" sz="1600" dirty="0" err="1"/>
              <a:t>NextLaw</a:t>
            </a:r>
            <a:endParaRPr lang="es-ES" sz="1600" dirty="0"/>
          </a:p>
          <a:p>
            <a:endParaRPr lang="es-ES_tradnl" sz="1600" dirty="0"/>
          </a:p>
          <a:p>
            <a:pPr marL="285750" indent="-285750">
              <a:buFont typeface="Arial" charset="0"/>
              <a:buChar char="•"/>
            </a:pPr>
            <a:r>
              <a:rPr lang="es-ES_tradnl" sz="1600" dirty="0"/>
              <a:t>Nuestros </a:t>
            </a:r>
            <a:r>
              <a:rPr lang="es-ES_tradnl" sz="1600" dirty="0" err="1"/>
              <a:t>pol</a:t>
            </a:r>
            <a:r>
              <a:rPr lang="es-ES" sz="1600" dirty="0" err="1"/>
              <a:t>íticos</a:t>
            </a:r>
            <a:r>
              <a:rPr lang="es-ES" sz="1600" dirty="0"/>
              <a:t> no están</a:t>
            </a:r>
          </a:p>
          <a:p>
            <a:r>
              <a:rPr lang="es-ES" sz="1600" dirty="0"/>
              <a:t>      pensando el futuro de manera</a:t>
            </a:r>
          </a:p>
          <a:p>
            <a:r>
              <a:rPr lang="es-ES" sz="1600" dirty="0"/>
              <a:t>      crítica, innovadora y dinámica </a:t>
            </a:r>
            <a:endParaRPr lang="es-ES_tradnl" sz="16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4"/>
          <p:cNvPicPr>
            <a:picLocks noChangeAspect="1"/>
          </p:cNvPicPr>
          <p:nvPr/>
        </p:nvPicPr>
        <p:blipFill>
          <a:blip r:embed="rId5"/>
          <a:stretch>
            <a:fillRect/>
          </a:stretch>
        </p:blipFill>
        <p:spPr>
          <a:xfrm>
            <a:off x="1110336" y="390305"/>
            <a:ext cx="4247978" cy="1276350"/>
          </a:xfrm>
          <a:prstGeom prst="rect">
            <a:avLst/>
          </a:prstGeom>
        </p:spPr>
      </p:pic>
      <p:sp>
        <p:nvSpPr>
          <p:cNvPr id="8" name="Rectángulo 7"/>
          <p:cNvSpPr/>
          <p:nvPr/>
        </p:nvSpPr>
        <p:spPr>
          <a:xfrm>
            <a:off x="777229" y="1666655"/>
            <a:ext cx="5105050" cy="2677656"/>
          </a:xfrm>
          <a:prstGeom prst="rect">
            <a:avLst/>
          </a:prstGeom>
        </p:spPr>
        <p:txBody>
          <a:bodyPr wrap="square">
            <a:spAutoFit/>
          </a:bodyPr>
          <a:lstStyle/>
          <a:p>
            <a:pPr algn="just"/>
            <a:r>
              <a:rPr lang="es-CL" sz="1400" b="1" dirty="0">
                <a:solidFill>
                  <a:srgbClr val="4A4A4A"/>
                </a:solidFill>
                <a:latin typeface="Droid Sans"/>
              </a:rPr>
              <a:t>El economista, una de las mentes brillantes que estuvo en Chile para el Congreso del Futuro, presentó su visión en el panel “Impactos de la Tecnología en la Sociedad”. </a:t>
            </a:r>
            <a:r>
              <a:rPr lang="es-CL" sz="1400" b="1" dirty="0" err="1">
                <a:solidFill>
                  <a:srgbClr val="4A4A4A"/>
                </a:solidFill>
                <a:latin typeface="Droid Sans"/>
              </a:rPr>
              <a:t>Avent</a:t>
            </a:r>
            <a:r>
              <a:rPr lang="es-CL" sz="1400" b="1" dirty="0">
                <a:solidFill>
                  <a:srgbClr val="4A4A4A"/>
                </a:solidFill>
                <a:latin typeface="Droid Sans"/>
              </a:rPr>
              <a:t> señaló los diferentes roles que el trabajo ha desempeña en la sociedad además de la simple producción económica. Según el economista, a medida que la tecnología cambie la naturaleza del trabajo, se hará más difícil encontrar puestos para muchas personas, especialmente para aquella fuerza laboral menos calificada. En esta visión, la sociedad del mundo laboral o evoluciona y se adapta o enfrentará el mismo destino de cuyas especies que no lo hacen, la extinción.</a:t>
            </a:r>
            <a:endParaRPr lang="es-CL" sz="1400" dirty="0"/>
          </a:p>
        </p:txBody>
      </p:sp>
    </p:spTree>
    <p:extLst>
      <p:ext uri="{BB962C8B-B14F-4D97-AF65-F5344CB8AC3E}">
        <p14:creationId xmlns:p14="http://schemas.microsoft.com/office/powerpoint/2010/main" val="1980727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863963" y="504526"/>
            <a:ext cx="7820025" cy="4191000"/>
          </a:xfrm>
          <a:prstGeom prst="rect">
            <a:avLst/>
          </a:prstGeom>
        </p:spPr>
      </p:pic>
      <p:pic>
        <p:nvPicPr>
          <p:cNvPr id="5" name="Imagen 4"/>
          <p:cNvPicPr>
            <a:picLocks noChangeAspect="1"/>
          </p:cNvPicPr>
          <p:nvPr/>
        </p:nvPicPr>
        <p:blipFill>
          <a:blip r:embed="rId4"/>
          <a:stretch>
            <a:fillRect/>
          </a:stretch>
        </p:blipFill>
        <p:spPr>
          <a:xfrm>
            <a:off x="6537074" y="991518"/>
            <a:ext cx="5511706" cy="3704008"/>
          </a:xfrm>
          <a:prstGeom prst="rect">
            <a:avLst/>
          </a:prstGeom>
        </p:spPr>
      </p:pic>
      <p:pic>
        <p:nvPicPr>
          <p:cNvPr id="4" name="Imagen 3"/>
          <p:cNvPicPr>
            <a:picLocks noChangeAspect="1"/>
          </p:cNvPicPr>
          <p:nvPr/>
        </p:nvPicPr>
        <p:blipFill>
          <a:blip r:embed="rId5"/>
          <a:stretch>
            <a:fillRect/>
          </a:stretch>
        </p:blipFill>
        <p:spPr>
          <a:xfrm>
            <a:off x="4394637" y="4400550"/>
            <a:ext cx="2428875" cy="2457450"/>
          </a:xfrm>
          <a:prstGeom prst="rect">
            <a:avLst/>
          </a:prstGeom>
        </p:spPr>
      </p:pic>
    </p:spTree>
    <p:extLst>
      <p:ext uri="{BB962C8B-B14F-4D97-AF65-F5344CB8AC3E}">
        <p14:creationId xmlns:p14="http://schemas.microsoft.com/office/powerpoint/2010/main" val="1959675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32352" y="3335887"/>
            <a:ext cx="3584636" cy="461665"/>
          </a:xfrm>
          <a:prstGeom prst="rect">
            <a:avLst/>
          </a:prstGeom>
          <a:noFill/>
        </p:spPr>
        <p:txBody>
          <a:bodyPr wrap="none" rtlCol="0">
            <a:spAutoFit/>
          </a:bodyPr>
          <a:lstStyle/>
          <a:p>
            <a:r>
              <a:rPr lang="es-ES" sz="2400" b="1" dirty="0"/>
              <a:t>3. </a:t>
            </a:r>
            <a:r>
              <a:rPr lang="es-ES" sz="2400" b="1" dirty="0" smtClean="0"/>
              <a:t>La región del </a:t>
            </a:r>
            <a:r>
              <a:rPr lang="es-ES" sz="2400" b="1" dirty="0" err="1" smtClean="0"/>
              <a:t>Bío-Bío</a:t>
            </a:r>
            <a:endParaRPr lang="es-ES" sz="24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211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56248" y="778500"/>
            <a:ext cx="2813497" cy="5699757"/>
          </a:xfrm>
          <a:prstGeom prst="rect">
            <a:avLst/>
          </a:prstGeom>
        </p:spPr>
      </p:pic>
      <p:sp>
        <p:nvSpPr>
          <p:cNvPr id="3" name="Elipse 2"/>
          <p:cNvSpPr/>
          <p:nvPr/>
        </p:nvSpPr>
        <p:spPr>
          <a:xfrm>
            <a:off x="4916776" y="4250029"/>
            <a:ext cx="2292440" cy="43788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077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a:stretch>
            <a:fillRect/>
          </a:stretch>
        </p:blipFill>
        <p:spPr>
          <a:xfrm>
            <a:off x="1141914" y="685124"/>
            <a:ext cx="9908171" cy="5487751"/>
          </a:xfrm>
          <a:prstGeom prst="rect">
            <a:avLst/>
          </a:prstGeom>
        </p:spPr>
      </p:pic>
    </p:spTree>
    <p:extLst>
      <p:ext uri="{BB962C8B-B14F-4D97-AF65-F5344CB8AC3E}">
        <p14:creationId xmlns:p14="http://schemas.microsoft.com/office/powerpoint/2010/main" val="37362931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42198" y="773000"/>
            <a:ext cx="9156687" cy="5344465"/>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66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a:stretch>
            <a:fillRect/>
          </a:stretch>
        </p:blipFill>
        <p:spPr>
          <a:xfrm>
            <a:off x="989481" y="647015"/>
            <a:ext cx="10213038" cy="5563970"/>
          </a:xfrm>
          <a:prstGeom prst="rect">
            <a:avLst/>
          </a:prstGeom>
        </p:spPr>
      </p:pic>
    </p:spTree>
    <p:extLst>
      <p:ext uri="{BB962C8B-B14F-4D97-AF65-F5344CB8AC3E}">
        <p14:creationId xmlns:p14="http://schemas.microsoft.com/office/powerpoint/2010/main" val="31225567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a:stretch>
            <a:fillRect/>
          </a:stretch>
        </p:blipFill>
        <p:spPr>
          <a:xfrm>
            <a:off x="989481" y="564445"/>
            <a:ext cx="10213038" cy="5729110"/>
          </a:xfrm>
          <a:prstGeom prst="rect">
            <a:avLst/>
          </a:prstGeom>
        </p:spPr>
      </p:pic>
    </p:spTree>
    <p:extLst>
      <p:ext uri="{BB962C8B-B14F-4D97-AF65-F5344CB8AC3E}">
        <p14:creationId xmlns:p14="http://schemas.microsoft.com/office/powerpoint/2010/main" val="2614393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3431696" y="1787198"/>
            <a:ext cx="1781175" cy="3724275"/>
          </a:xfrm>
          <a:prstGeom prst="rect">
            <a:avLst/>
          </a:prstGeom>
        </p:spPr>
      </p:pic>
      <p:sp>
        <p:nvSpPr>
          <p:cNvPr id="6" name="1 CuadroTexto"/>
          <p:cNvSpPr txBox="1"/>
          <p:nvPr/>
        </p:nvSpPr>
        <p:spPr>
          <a:xfrm>
            <a:off x="3984034" y="566900"/>
            <a:ext cx="3055645" cy="461665"/>
          </a:xfrm>
          <a:prstGeom prst="rect">
            <a:avLst/>
          </a:prstGeom>
          <a:noFill/>
        </p:spPr>
        <p:txBody>
          <a:bodyPr wrap="none" rtlCol="0">
            <a:spAutoFit/>
          </a:bodyPr>
          <a:lstStyle/>
          <a:p>
            <a:r>
              <a:rPr lang="es-ES" sz="2400" b="1" dirty="0" smtClean="0"/>
              <a:t>¿Solución mágica?</a:t>
            </a:r>
            <a:endParaRPr lang="es-ES" sz="2400" b="1" dirty="0"/>
          </a:p>
        </p:txBody>
      </p:sp>
      <p:pic>
        <p:nvPicPr>
          <p:cNvPr id="7" name="Imagen 6"/>
          <p:cNvPicPr>
            <a:picLocks noChangeAspect="1"/>
          </p:cNvPicPr>
          <p:nvPr/>
        </p:nvPicPr>
        <p:blipFill>
          <a:blip r:embed="rId4"/>
          <a:stretch>
            <a:fillRect/>
          </a:stretch>
        </p:blipFill>
        <p:spPr>
          <a:xfrm>
            <a:off x="6141272" y="1672898"/>
            <a:ext cx="3743325" cy="3838575"/>
          </a:xfrm>
          <a:prstGeom prst="rect">
            <a:avLst/>
          </a:prstGeom>
        </p:spPr>
      </p:pic>
    </p:spTree>
    <p:extLst>
      <p:ext uri="{BB962C8B-B14F-4D97-AF65-F5344CB8AC3E}">
        <p14:creationId xmlns:p14="http://schemas.microsoft.com/office/powerpoint/2010/main" val="18680094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5-07-17 a las 17.22.03.png"/>
          <p:cNvPicPr>
            <a:picLocks noChangeAspect="1"/>
          </p:cNvPicPr>
          <p:nvPr/>
        </p:nvPicPr>
        <p:blipFill rotWithShape="1">
          <a:blip r:embed="rId2">
            <a:extLst>
              <a:ext uri="{28A0092B-C50C-407E-A947-70E740481C1C}">
                <a14:useLocalDpi xmlns:a14="http://schemas.microsoft.com/office/drawing/2010/main" val="0"/>
              </a:ext>
            </a:extLst>
          </a:blip>
          <a:srcRect b="6059"/>
          <a:stretch/>
        </p:blipFill>
        <p:spPr>
          <a:xfrm>
            <a:off x="1753002" y="917711"/>
            <a:ext cx="8730593" cy="5155285"/>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703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88767" y="767985"/>
            <a:ext cx="8935823" cy="58619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5070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00744" y="2412452"/>
            <a:ext cx="2162220" cy="1200328"/>
          </a:xfrm>
          <a:prstGeom prst="rect">
            <a:avLst/>
          </a:prstGeom>
          <a:noFill/>
        </p:spPr>
        <p:txBody>
          <a:bodyPr wrap="none" rtlCol="0">
            <a:spAutoFit/>
          </a:bodyPr>
          <a:lstStyle/>
          <a:p>
            <a:endParaRPr lang="es-ES" sz="2400" b="1" dirty="0"/>
          </a:p>
          <a:p>
            <a:endParaRPr lang="es-ES" sz="2400" b="1" dirty="0"/>
          </a:p>
          <a:p>
            <a:r>
              <a:rPr lang="es-ES" sz="2400" b="1" dirty="0"/>
              <a:t>4. Conclusiones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005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AutoShape 2"/>
          <p:cNvSpPr>
            <a:spLocks noGrp="1" noChangeArrowheads="1"/>
          </p:cNvSpPr>
          <p:nvPr>
            <p:ph type="title"/>
          </p:nvPr>
        </p:nvSpPr>
        <p:spPr>
          <a:xfrm>
            <a:off x="3503613" y="1628775"/>
            <a:ext cx="6805612" cy="71438"/>
          </a:xfrm>
        </p:spPr>
        <p:txBody>
          <a:bodyPr>
            <a:normAutofit fontScale="90000"/>
          </a:bodyPr>
          <a:lstStyle/>
          <a:p>
            <a:r>
              <a:rPr lang="es-MX" sz="2900" dirty="0">
                <a:solidFill>
                  <a:srgbClr val="330066"/>
                </a:solidFill>
              </a:rPr>
              <a:t/>
            </a:r>
            <a:br>
              <a:rPr lang="es-MX" sz="2900" dirty="0">
                <a:solidFill>
                  <a:srgbClr val="330066"/>
                </a:solidFill>
              </a:rPr>
            </a:br>
            <a:r>
              <a:rPr lang="es-MX" sz="2900" dirty="0">
                <a:solidFill>
                  <a:srgbClr val="330066"/>
                </a:solidFill>
              </a:rPr>
              <a:t/>
            </a:r>
            <a:br>
              <a:rPr lang="es-MX" sz="2900" dirty="0">
                <a:solidFill>
                  <a:srgbClr val="330066"/>
                </a:solidFill>
              </a:rPr>
            </a:br>
            <a:endParaRPr lang="es-ES" sz="2900" dirty="0">
              <a:solidFill>
                <a:srgbClr val="330066"/>
              </a:solidFill>
            </a:endParaRPr>
          </a:p>
        </p:txBody>
      </p:sp>
      <p:sp>
        <p:nvSpPr>
          <p:cNvPr id="322567" name="Rectangle 7"/>
          <p:cNvSpPr>
            <a:spLocks noChangeArrowheads="1"/>
          </p:cNvSpPr>
          <p:nvPr/>
        </p:nvSpPr>
        <p:spPr bwMode="auto">
          <a:xfrm>
            <a:off x="1595165" y="687564"/>
            <a:ext cx="9155842" cy="7017306"/>
          </a:xfrm>
          <a:prstGeom prst="rect">
            <a:avLst/>
          </a:prstGeom>
          <a:noFill/>
          <a:ln w="9525" algn="ctr">
            <a:noFill/>
            <a:miter lim="800000"/>
            <a:headEnd/>
            <a:tailEnd/>
          </a:ln>
          <a:effectLst/>
        </p:spPr>
        <p:txBody>
          <a:bodyPr wrap="square">
            <a:spAutoFit/>
          </a:bodyPr>
          <a:lstStyle/>
          <a:p>
            <a:pPr marL="342900" indent="-342900" algn="just">
              <a:buFont typeface="Wingdings" pitchFamily="2" charset="2"/>
              <a:buChar char="§"/>
            </a:pPr>
            <a:r>
              <a:rPr lang="es-MX" dirty="0">
                <a:latin typeface="+mj-lt"/>
              </a:rPr>
              <a:t>El mundo se ha vuelto mucho más inestable, Latinoamérica está presionado por fin de ciclo de </a:t>
            </a:r>
            <a:r>
              <a:rPr lang="es-MX" dirty="0" err="1">
                <a:latin typeface="+mj-lt"/>
              </a:rPr>
              <a:t>commodities</a:t>
            </a:r>
            <a:r>
              <a:rPr lang="es-MX" dirty="0">
                <a:latin typeface="+mj-lt"/>
              </a:rPr>
              <a:t>. pero favorecido por el flujo hacia mercados emergentes en busca de mayores retornos.</a:t>
            </a:r>
          </a:p>
          <a:p>
            <a:pPr algn="just"/>
            <a:endParaRPr lang="es-MX" dirty="0">
              <a:latin typeface="+mj-lt"/>
            </a:endParaRPr>
          </a:p>
          <a:p>
            <a:pPr marL="342900" indent="-342900" algn="just">
              <a:buFont typeface="Wingdings" pitchFamily="2" charset="2"/>
              <a:buChar char="§"/>
            </a:pPr>
            <a:r>
              <a:rPr lang="es-MX" dirty="0">
                <a:latin typeface="+mj-lt"/>
              </a:rPr>
              <a:t>El mundo seguir</a:t>
            </a:r>
            <a:r>
              <a:rPr lang="es-ES" dirty="0">
                <a:latin typeface="+mj-lt"/>
              </a:rPr>
              <a:t>á creciendo sobre 3% con debilidades en diversos mercados.</a:t>
            </a:r>
            <a:endParaRPr lang="es-MX" dirty="0">
              <a:latin typeface="+mj-lt"/>
            </a:endParaRPr>
          </a:p>
          <a:p>
            <a:pPr marL="342900" indent="-342900" algn="just">
              <a:buFont typeface="Wingdings" pitchFamily="2" charset="2"/>
              <a:buChar char="§"/>
            </a:pPr>
            <a:endParaRPr lang="es-MX" dirty="0">
              <a:latin typeface="+mj-lt"/>
            </a:endParaRPr>
          </a:p>
          <a:p>
            <a:pPr marL="342900" indent="-342900" algn="just">
              <a:buFont typeface="Wingdings" pitchFamily="2" charset="2"/>
              <a:buChar char="§"/>
            </a:pPr>
            <a:r>
              <a:rPr lang="es-MX" dirty="0">
                <a:latin typeface="+mj-lt"/>
              </a:rPr>
              <a:t>N</a:t>
            </a:r>
            <a:r>
              <a:rPr lang="es-ES_tradnl" dirty="0">
                <a:latin typeface="+mj-lt"/>
              </a:rPr>
              <a:t>O es buena noticia que </a:t>
            </a:r>
            <a:r>
              <a:rPr lang="es-ES_tradnl" dirty="0" smtClean="0">
                <a:latin typeface="+mj-lt"/>
              </a:rPr>
              <a:t>sólo </a:t>
            </a:r>
            <a:r>
              <a:rPr lang="es-ES_tradnl" dirty="0">
                <a:latin typeface="+mj-lt"/>
              </a:rPr>
              <a:t>crezcamos en torno al 1,5%-2,0% anual, lo cual se debe </a:t>
            </a:r>
            <a:r>
              <a:rPr lang="es-ES_tradnl" dirty="0" smtClean="0">
                <a:latin typeface="+mj-lt"/>
              </a:rPr>
              <a:t>a </a:t>
            </a:r>
            <a:r>
              <a:rPr lang="es-ES_tradnl" dirty="0">
                <a:latin typeface="+mj-lt"/>
              </a:rPr>
              <a:t>mix </a:t>
            </a:r>
            <a:r>
              <a:rPr lang="es-ES_tradnl" dirty="0" smtClean="0">
                <a:latin typeface="+mj-lt"/>
              </a:rPr>
              <a:t>externo </a:t>
            </a:r>
            <a:r>
              <a:rPr lang="es-ES_tradnl" dirty="0">
                <a:latin typeface="+mj-lt"/>
              </a:rPr>
              <a:t>e </a:t>
            </a:r>
            <a:r>
              <a:rPr lang="es-ES_tradnl" dirty="0" smtClean="0">
                <a:latin typeface="+mj-lt"/>
              </a:rPr>
              <a:t>interno, </a:t>
            </a:r>
            <a:r>
              <a:rPr lang="es-ES_tradnl" dirty="0">
                <a:latin typeface="+mj-lt"/>
              </a:rPr>
              <a:t>en donde varias de las Reformas se basan en supuestos errados y </a:t>
            </a:r>
            <a:r>
              <a:rPr lang="es-ES_tradnl" dirty="0" err="1">
                <a:latin typeface="+mj-lt"/>
              </a:rPr>
              <a:t>est</a:t>
            </a:r>
            <a:r>
              <a:rPr lang="es-ES" dirty="0" err="1">
                <a:latin typeface="+mj-lt"/>
              </a:rPr>
              <a:t>án</a:t>
            </a:r>
            <a:r>
              <a:rPr lang="es-ES" dirty="0">
                <a:latin typeface="+mj-lt"/>
              </a:rPr>
              <a:t> mal diseñadas, h</a:t>
            </a:r>
            <a:r>
              <a:rPr lang="es-ES_tradnl" dirty="0">
                <a:latin typeface="+mj-lt"/>
              </a:rPr>
              <a:t>ay que ponerse las pilas para que las agendas de productividad se concreten en un plazo </a:t>
            </a:r>
            <a:r>
              <a:rPr lang="es-ES_tradnl" dirty="0" smtClean="0">
                <a:latin typeface="+mj-lt"/>
              </a:rPr>
              <a:t>razonable. </a:t>
            </a:r>
            <a:endParaRPr lang="es-ES_tradnl" dirty="0">
              <a:latin typeface="+mj-lt"/>
            </a:endParaRPr>
          </a:p>
          <a:p>
            <a:pPr marL="342900" indent="-342900" algn="just">
              <a:buFont typeface="Wingdings" pitchFamily="2" charset="2"/>
              <a:buChar char="§"/>
            </a:pPr>
            <a:endParaRPr lang="es-ES_tradnl" dirty="0">
              <a:latin typeface="+mj-lt"/>
            </a:endParaRPr>
          </a:p>
          <a:p>
            <a:pPr marL="342900" indent="-342900" algn="just">
              <a:buFont typeface="Wingdings" pitchFamily="2" charset="2"/>
              <a:buChar char="§"/>
            </a:pPr>
            <a:r>
              <a:rPr lang="es-CL" dirty="0" smtClean="0">
                <a:latin typeface="+mj-lt"/>
              </a:rPr>
              <a:t>Clave recuperar la confianza de consumidores y empresarios para que la </a:t>
            </a:r>
            <a:r>
              <a:rPr lang="es-CL" dirty="0" smtClean="0">
                <a:latin typeface="+mj-lt"/>
              </a:rPr>
              <a:t>inversión </a:t>
            </a:r>
            <a:r>
              <a:rPr lang="es-CL" dirty="0" smtClean="0">
                <a:latin typeface="+mj-lt"/>
              </a:rPr>
              <a:t>no siga cayendo por cuarto año consecutivo en </a:t>
            </a:r>
            <a:r>
              <a:rPr lang="es-CL" dirty="0" smtClean="0">
                <a:latin typeface="+mj-lt"/>
              </a:rPr>
              <a:t>el país.</a:t>
            </a:r>
          </a:p>
          <a:p>
            <a:pPr marL="342900" indent="-342900" algn="just">
              <a:buFont typeface="Wingdings" pitchFamily="2" charset="2"/>
              <a:buChar char="§"/>
            </a:pPr>
            <a:endParaRPr lang="es-CL" dirty="0">
              <a:latin typeface="+mj-lt"/>
            </a:endParaRPr>
          </a:p>
          <a:p>
            <a:pPr marL="342900" indent="-342900" algn="just">
              <a:buFont typeface="Wingdings" pitchFamily="2" charset="2"/>
              <a:buChar char="§"/>
            </a:pPr>
            <a:r>
              <a:rPr lang="es-CL" dirty="0" smtClean="0">
                <a:latin typeface="+mj-lt"/>
              </a:rPr>
              <a:t>La región del </a:t>
            </a:r>
            <a:r>
              <a:rPr lang="es-CL" dirty="0" err="1" smtClean="0">
                <a:latin typeface="+mj-lt"/>
              </a:rPr>
              <a:t>Bío-Bío</a:t>
            </a:r>
            <a:r>
              <a:rPr lang="es-CL" dirty="0" smtClean="0">
                <a:latin typeface="+mj-lt"/>
              </a:rPr>
              <a:t> </a:t>
            </a:r>
            <a:r>
              <a:rPr lang="es-CL" dirty="0" smtClean="0">
                <a:latin typeface="+mj-lt"/>
              </a:rPr>
              <a:t>está en una transición desde una economía industrial a una de servicios, en donde sectores como salud, turismo, y servicios de ingeniería, entre otros, son los que debiesen liderar su crecimiento en el </a:t>
            </a:r>
            <a:r>
              <a:rPr lang="es-CL" dirty="0" smtClean="0">
                <a:latin typeface="+mj-lt"/>
              </a:rPr>
              <a:t>futuro. </a:t>
            </a:r>
          </a:p>
          <a:p>
            <a:pPr marL="342900" indent="-342900" algn="just">
              <a:buFont typeface="Wingdings" pitchFamily="2" charset="2"/>
              <a:buChar char="§"/>
            </a:pPr>
            <a:endParaRPr lang="es-CL" dirty="0">
              <a:latin typeface="+mj-lt"/>
            </a:endParaRPr>
          </a:p>
          <a:p>
            <a:pPr marL="342900" indent="-342900" algn="just">
              <a:buFont typeface="Wingdings" pitchFamily="2" charset="2"/>
              <a:buChar char="§"/>
            </a:pPr>
            <a:r>
              <a:rPr lang="es-CL" dirty="0" smtClean="0">
                <a:latin typeface="+mj-lt"/>
              </a:rPr>
              <a:t>Falta voluntad política para REAL descentralización.</a:t>
            </a:r>
          </a:p>
          <a:p>
            <a:pPr marL="342900" indent="-342900" algn="just">
              <a:buFont typeface="Wingdings" pitchFamily="2" charset="2"/>
              <a:buChar char="§"/>
            </a:pPr>
            <a:endParaRPr lang="es-CL" dirty="0">
              <a:latin typeface="+mj-lt"/>
            </a:endParaRPr>
          </a:p>
          <a:p>
            <a:pPr marL="342900" indent="-342900" algn="just">
              <a:buFont typeface="Wingdings" pitchFamily="2" charset="2"/>
              <a:buChar char="§"/>
            </a:pPr>
            <a:r>
              <a:rPr lang="es-CL" dirty="0" smtClean="0">
                <a:latin typeface="+mj-lt"/>
              </a:rPr>
              <a:t>Tenemos la capacidad de dar un salto al desarrollo…depende de nosotros..</a:t>
            </a:r>
            <a:endParaRPr lang="es-CL" dirty="0" smtClean="0">
              <a:latin typeface="+mj-lt"/>
            </a:endParaRPr>
          </a:p>
          <a:p>
            <a:pPr marL="342900" indent="-342900" algn="just">
              <a:buFont typeface="Wingdings" pitchFamily="2" charset="2"/>
              <a:buChar char="§"/>
            </a:pPr>
            <a:endParaRPr lang="es-CL" dirty="0">
              <a:latin typeface="+mj-lt"/>
            </a:endParaRPr>
          </a:p>
          <a:p>
            <a:pPr marL="342900" indent="-342900" algn="just">
              <a:buFont typeface="Wingdings" pitchFamily="2" charset="2"/>
              <a:buChar char="§"/>
            </a:pPr>
            <a:endParaRPr lang="es-MX" i="1" dirty="0"/>
          </a:p>
          <a:p>
            <a:pPr marL="342900" indent="-342900" algn="just">
              <a:buFont typeface="Wingdings" pitchFamily="2" charset="2"/>
              <a:buChar char="§"/>
            </a:pPr>
            <a:endParaRPr lang="es-MX"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810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40292" y="227812"/>
            <a:ext cx="10111416" cy="6402376"/>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65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89481" y="272273"/>
            <a:ext cx="10213038" cy="6313454"/>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93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77015" y="608459"/>
            <a:ext cx="9324573" cy="5892287"/>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260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863" y="0"/>
            <a:ext cx="2157137" cy="7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a:stretch>
            <a:fillRect/>
          </a:stretch>
        </p:blipFill>
        <p:spPr>
          <a:xfrm>
            <a:off x="900393" y="797733"/>
            <a:ext cx="10213038" cy="5513157"/>
          </a:xfrm>
          <a:prstGeom prst="rect">
            <a:avLst/>
          </a:prstGeom>
        </p:spPr>
      </p:pic>
      <p:sp>
        <p:nvSpPr>
          <p:cNvPr id="5" name="Rectángulo 4"/>
          <p:cNvSpPr/>
          <p:nvPr/>
        </p:nvSpPr>
        <p:spPr>
          <a:xfrm>
            <a:off x="10235354" y="5913053"/>
            <a:ext cx="878077" cy="3978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81702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1101</TotalTime>
  <Words>437</Words>
  <Application>Microsoft Office PowerPoint</Application>
  <PresentationFormat>Panorámica</PresentationFormat>
  <Paragraphs>56</Paragraphs>
  <Slides>51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51</vt:i4>
      </vt:variant>
    </vt:vector>
  </HeadingPairs>
  <TitlesOfParts>
    <vt:vector size="57" baseType="lpstr">
      <vt:lpstr>Arial</vt:lpstr>
      <vt:lpstr>Century Gothic</vt:lpstr>
      <vt:lpstr>Droid Sans</vt:lpstr>
      <vt:lpstr>Wingdings</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 Andres Darrigrandi Undurraga</dc:creator>
  <cp:lastModifiedBy>Roberto Andres Darrigrandi Undurraga</cp:lastModifiedBy>
  <cp:revision>48</cp:revision>
  <dcterms:created xsi:type="dcterms:W3CDTF">2016-11-06T01:13:50Z</dcterms:created>
  <dcterms:modified xsi:type="dcterms:W3CDTF">2017-01-19T11:30:05Z</dcterms:modified>
</cp:coreProperties>
</file>