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24"/>
  </p:notesMasterIdLst>
  <p:handoutMasterIdLst>
    <p:handoutMasterId r:id="rId25"/>
  </p:handoutMasterIdLst>
  <p:sldIdLst>
    <p:sldId id="256" r:id="rId2"/>
    <p:sldId id="314" r:id="rId3"/>
    <p:sldId id="338" r:id="rId4"/>
    <p:sldId id="258" r:id="rId5"/>
    <p:sldId id="337" r:id="rId6"/>
    <p:sldId id="369" r:id="rId7"/>
    <p:sldId id="392" r:id="rId8"/>
    <p:sldId id="407" r:id="rId9"/>
    <p:sldId id="381" r:id="rId10"/>
    <p:sldId id="376" r:id="rId11"/>
    <p:sldId id="378" r:id="rId12"/>
    <p:sldId id="377" r:id="rId13"/>
    <p:sldId id="399" r:id="rId14"/>
    <p:sldId id="402" r:id="rId15"/>
    <p:sldId id="410" r:id="rId16"/>
    <p:sldId id="405" r:id="rId17"/>
    <p:sldId id="389" r:id="rId18"/>
    <p:sldId id="401" r:id="rId19"/>
    <p:sldId id="411" r:id="rId20"/>
    <p:sldId id="385" r:id="rId21"/>
    <p:sldId id="412" r:id="rId22"/>
    <p:sldId id="409" r:id="rId23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6"/>
    </p:embeddedFont>
    <p:embeddedFont>
      <p:font typeface="Montserrat" panose="00000500000000000000" pitchFamily="2" charset="0"/>
      <p:regular r:id="rId27"/>
      <p:bold r:id="rId28"/>
      <p:italic r:id="rId29"/>
      <p:boldItalic r:id="rId30"/>
    </p:embeddedFont>
    <p:embeddedFont>
      <p:font typeface="Nunito Sans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A5C90281-727A-4E3C-AE51-F769911B2652}">
          <p14:sldIdLst>
            <p14:sldId id="256"/>
            <p14:sldId id="314"/>
            <p14:sldId id="338"/>
            <p14:sldId id="258"/>
          </p14:sldIdLst>
        </p14:section>
        <p14:section name="Resultados" id="{60D8F4A8-DA5D-4D09-9CD4-59922B8BEF7C}">
          <p14:sldIdLst>
            <p14:sldId id="337"/>
            <p14:sldId id="369"/>
            <p14:sldId id="392"/>
            <p14:sldId id="407"/>
            <p14:sldId id="381"/>
            <p14:sldId id="376"/>
            <p14:sldId id="378"/>
            <p14:sldId id="377"/>
          </p14:sldIdLst>
        </p14:section>
        <p14:section name="Coyunturales" id="{A0EE94A6-0624-4979-872D-9793220C1AAD}">
          <p14:sldIdLst>
            <p14:sldId id="399"/>
            <p14:sldId id="402"/>
            <p14:sldId id="410"/>
            <p14:sldId id="405"/>
            <p14:sldId id="389"/>
            <p14:sldId id="401"/>
            <p14:sldId id="411"/>
            <p14:sldId id="385"/>
          </p14:sldIdLst>
        </p14:section>
        <p14:section name="Índice" id="{C2EC0AA8-49E1-4665-9C96-299676D1E5AE}">
          <p14:sldIdLst>
            <p14:sldId id="412"/>
            <p14:sldId id="409"/>
          </p14:sldIdLst>
        </p14:section>
      </p14:sectionLst>
    </p:ext>
    <p:ext uri="{EFAFB233-063F-42B5-8137-9DF3F51BA10A}">
      <p15:sldGuideLst xmlns:p15="http://schemas.microsoft.com/office/powerpoint/2012/main">
        <p15:guide id="1" pos="5760">
          <p15:clr>
            <a:srgbClr val="9AA0A6"/>
          </p15:clr>
        </p15:guide>
        <p15:guide id="2" pos="4215">
          <p15:clr>
            <a:srgbClr val="9AA0A6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E1"/>
    <a:srgbClr val="B11416"/>
    <a:srgbClr val="FFFFFF"/>
    <a:srgbClr val="E5C600"/>
    <a:srgbClr val="707070"/>
    <a:srgbClr val="F1F1F3"/>
    <a:srgbClr val="961112"/>
    <a:srgbClr val="000000"/>
    <a:srgbClr val="3E3E4C"/>
    <a:srgbClr val="091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55" autoAdjust="0"/>
    <p:restoredTop sz="95110" autoAdjust="0"/>
  </p:normalViewPr>
  <p:slideViewPr>
    <p:cSldViewPr snapToGrid="0">
      <p:cViewPr varScale="1">
        <p:scale>
          <a:sx n="89" d="100"/>
          <a:sy n="89" d="100"/>
        </p:scale>
        <p:origin x="1398" y="108"/>
      </p:cViewPr>
      <p:guideLst>
        <p:guide pos="5760"/>
        <p:guide pos="4215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042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cap="none"/>
            </a:pPr>
            <a:r>
              <a:rPr lang="es-CL" sz="1400" b="1" i="0" cap="none" baseline="0" dirty="0">
                <a:effectLst/>
                <a:latin typeface="Nunito Sans" panose="020B0604020202020204" charset="0"/>
              </a:rPr>
              <a:t>En la Región del Biobío</a:t>
            </a:r>
            <a:endParaRPr lang="es-CL" sz="1400" cap="none" dirty="0">
              <a:effectLst/>
              <a:latin typeface="Nunito Sans" panose="020B0604020202020204" charset="0"/>
            </a:endParaRPr>
          </a:p>
        </c:rich>
      </c:tx>
      <c:layout>
        <c:manualLayout>
          <c:xMode val="edge"/>
          <c:yMode val="edge"/>
          <c:x val="0.18979360919927857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3.0818777982036121E-2"/>
          <c:y val="0.18636934075226869"/>
          <c:w val="0.95416666666666672"/>
          <c:h val="0.565728782484490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 el año 2023 (jun 23)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Montserrat" panose="020B0604020202020204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Aumentará</c:v>
                </c:pt>
                <c:pt idx="1">
                  <c:v>Disminuirá</c:v>
                </c:pt>
                <c:pt idx="2">
                  <c:v>Se mantendrá</c:v>
                </c:pt>
              </c:strCache>
            </c:strRef>
          </c:cat>
          <c:val>
            <c:numRef>
              <c:f>Hoja1!$B$2:$B$4</c:f>
            </c:numRef>
          </c:val>
          <c:extLst>
            <c:ext xmlns:c16="http://schemas.microsoft.com/office/drawing/2014/chart" uri="{C3380CC4-5D6E-409C-BE32-E72D297353CC}">
              <c16:uniqueId val="{00000000-9A57-4603-879D-ED1048C8CB4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En el año 2024 (dic 23)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Montserrat" panose="020B0604020202020204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Aumentará</c:v>
                </c:pt>
                <c:pt idx="1">
                  <c:v>Disminuirá</c:v>
                </c:pt>
                <c:pt idx="2">
                  <c:v>Se mantendrá</c:v>
                </c:pt>
              </c:strCache>
            </c:strRef>
          </c:cat>
          <c:val>
            <c:numRef>
              <c:f>Hoja1!$C$2:$C$4</c:f>
            </c:numRef>
          </c:val>
          <c:extLst>
            <c:ext xmlns:c16="http://schemas.microsoft.com/office/drawing/2014/chart" uri="{C3380CC4-5D6E-409C-BE32-E72D297353CC}">
              <c16:uniqueId val="{00000001-9A57-4603-879D-ED1048C8CB4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En el año 2024 (jun 24)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0">
                      <a:latin typeface="Montserrat" panose="020B0604020202020204" charset="0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F90-4926-A181-0FB43BF6F1D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0">
                      <a:latin typeface="Montserrat" panose="020B0604020202020204" charset="0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F90-4926-A181-0FB43BF6F1D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0">
                      <a:latin typeface="Montserrat" panose="020B0604020202020204" charset="0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F90-4926-A181-0FB43BF6F1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Montserrat" panose="020B0604020202020204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Aumentará</c:v>
                </c:pt>
                <c:pt idx="1">
                  <c:v>Disminuirá</c:v>
                </c:pt>
                <c:pt idx="2">
                  <c:v>Se mantendrá</c:v>
                </c:pt>
              </c:strCache>
            </c:strRef>
          </c:cat>
          <c:val>
            <c:numRef>
              <c:f>Hoja1!$D$2:$D$4</c:f>
            </c:numRef>
          </c:val>
          <c:extLst>
            <c:ext xmlns:c16="http://schemas.microsoft.com/office/drawing/2014/chart" uri="{C3380CC4-5D6E-409C-BE32-E72D297353CC}">
              <c16:uniqueId val="{00000002-9A57-4603-879D-ED1048C8CB4B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En el año 2025 (dic 24)</c:v>
                </c:pt>
              </c:strCache>
            </c:strRef>
          </c:tx>
          <c:spPr>
            <a:solidFill>
              <a:srgbClr val="0097E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Montserrat" panose="00000500000000000000" pitchFamily="2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Aumentará</c:v>
                </c:pt>
                <c:pt idx="1">
                  <c:v>Disminuirá</c:v>
                </c:pt>
                <c:pt idx="2">
                  <c:v>Se mantendrá</c:v>
                </c:pt>
              </c:strCache>
            </c:strRef>
          </c:cat>
          <c:val>
            <c:numRef>
              <c:f>Hoja1!$E$2:$E$4</c:f>
              <c:numCache>
                <c:formatCode>0%</c:formatCode>
                <c:ptCount val="3"/>
                <c:pt idx="0">
                  <c:v>0.2</c:v>
                </c:pt>
                <c:pt idx="1">
                  <c:v>0.28999999999999998</c:v>
                </c:pt>
                <c:pt idx="2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90-4926-A181-0FB43BF6F1DF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En el año 2025 (jun 25)</c:v>
                </c:pt>
              </c:strCache>
            </c:strRef>
          </c:tx>
          <c:spPr>
            <a:solidFill>
              <a:srgbClr val="E5C6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Montserrat" panose="00000500000000000000" pitchFamily="2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Aumentará</c:v>
                </c:pt>
                <c:pt idx="1">
                  <c:v>Disminuirá</c:v>
                </c:pt>
                <c:pt idx="2">
                  <c:v>Se mantendrá</c:v>
                </c:pt>
              </c:strCache>
            </c:strRef>
          </c:cat>
          <c:val>
            <c:numRef>
              <c:f>Hoja1!$F$2:$F$4</c:f>
            </c:numRef>
          </c:val>
          <c:extLst>
            <c:ext xmlns:c16="http://schemas.microsoft.com/office/drawing/2014/chart" uri="{C3380CC4-5D6E-409C-BE32-E72D297353CC}">
              <c16:uniqueId val="{00000000-6915-467F-A3E5-C42FFB9C2A64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En el año 2026 (dic 25)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Montserrat" panose="00000500000000000000" pitchFamily="2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Aumentará</c:v>
                </c:pt>
                <c:pt idx="1">
                  <c:v>Disminuirá</c:v>
                </c:pt>
                <c:pt idx="2">
                  <c:v>Se mantendrá</c:v>
                </c:pt>
              </c:strCache>
            </c:strRef>
          </c:cat>
          <c:val>
            <c:numRef>
              <c:f>Hoja1!$G$2:$G$4</c:f>
              <c:numCache>
                <c:formatCode>0%</c:formatCode>
                <c:ptCount val="3"/>
                <c:pt idx="0">
                  <c:v>0.56999999999999995</c:v>
                </c:pt>
                <c:pt idx="1">
                  <c:v>0.4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91-47CE-9A9F-E19CE90502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6"/>
        <c:overlap val="-31"/>
        <c:axId val="143404416"/>
        <c:axId val="143414400"/>
      </c:barChart>
      <c:catAx>
        <c:axId val="143404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Montserrat" panose="020B0604020202020204" charset="0"/>
              </a:defRPr>
            </a:pPr>
            <a:endParaRPr lang="es-CL"/>
          </a:p>
        </c:txPr>
        <c:crossAx val="143414400"/>
        <c:crosses val="autoZero"/>
        <c:auto val="1"/>
        <c:lblAlgn val="ctr"/>
        <c:lblOffset val="100"/>
        <c:noMultiLvlLbl val="0"/>
      </c:catAx>
      <c:valAx>
        <c:axId val="1434144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434044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6488615544284532E-5"/>
          <c:y val="0.91648694935368569"/>
          <c:w val="0.98701443749399187"/>
          <c:h val="8.3513050646314341E-2"/>
        </c:manualLayout>
      </c:layout>
      <c:overlay val="0"/>
      <c:txPr>
        <a:bodyPr/>
        <a:lstStyle/>
        <a:p>
          <a:pPr>
            <a:defRPr sz="1000" b="0">
              <a:latin typeface="Montserrat" panose="020B0604020202020204" charset="0"/>
            </a:defRPr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s-ES" sz="1800" b="1" i="0" cap="all" baseline="0">
                <a:effectLst/>
                <a:latin typeface="Nunito Sans" panose="020B0604020202020204" charset="0"/>
              </a:rPr>
              <a:t>costos </a:t>
            </a:r>
            <a:r>
              <a:rPr lang="es-ES" sz="1800" b="1" i="0" cap="all" baseline="0" dirty="0">
                <a:effectLst/>
                <a:latin typeface="Nunito Sans" panose="020B0604020202020204" charset="0"/>
              </a:rPr>
              <a:t>de los </a:t>
            </a:r>
            <a:r>
              <a:rPr lang="es-ES" sz="1800" b="1" i="0" cap="all" baseline="0">
                <a:effectLst/>
                <a:latin typeface="Nunito Sans" panose="020B0604020202020204" charset="0"/>
              </a:rPr>
              <a:t>insumos </a:t>
            </a:r>
            <a:endParaRPr lang="es-ES" sz="1800" b="1" i="0" cap="all" baseline="0" dirty="0">
              <a:effectLst/>
              <a:latin typeface="Nunito Sans" panose="020B0604020202020204" charset="0"/>
            </a:endParaRPr>
          </a:p>
        </c:rich>
      </c:tx>
      <c:layout>
        <c:manualLayout>
          <c:xMode val="edge"/>
          <c:yMode val="edge"/>
          <c:x val="0.24252192201316297"/>
          <c:y val="2.781116438369020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2.2916633580319239E-2"/>
          <c:y val="0.23509944133658767"/>
          <c:w val="0.95416666666666672"/>
          <c:h val="0.6045462025090737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Hoja1!$C$1</c:f>
              <c:strCache>
                <c:ptCount val="1"/>
                <c:pt idx="0">
                  <c:v>En el año 2025 (dic 24)</c:v>
                </c:pt>
              </c:strCache>
            </c:strRef>
          </c:tx>
          <c:spPr>
            <a:solidFill>
              <a:srgbClr val="0097E1"/>
            </a:solidFill>
          </c:spPr>
          <c:invertIfNegative val="0"/>
          <c:dLbls>
            <c:dLbl>
              <c:idx val="1"/>
              <c:layout>
                <c:manualLayout>
                  <c:x val="1.4940323993278031E-2"/>
                  <c:y val="-6.531559823342025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3F-49B1-B8CC-EF845D7217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latin typeface="Montserrat" panose="00000500000000000000" pitchFamily="2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Aumentará</c:v>
                </c:pt>
                <c:pt idx="1">
                  <c:v>Disminuirá</c:v>
                </c:pt>
                <c:pt idx="2">
                  <c:v>Se mantendrá</c:v>
                </c:pt>
              </c:strCache>
            </c:strRef>
          </c:cat>
          <c:val>
            <c:numRef>
              <c:f>Hoja1!$C$2:$C$4</c:f>
              <c:numCache>
                <c:formatCode>0%</c:formatCode>
                <c:ptCount val="3"/>
                <c:pt idx="0">
                  <c:v>0.68</c:v>
                </c:pt>
                <c:pt idx="1">
                  <c:v>0.04</c:v>
                </c:pt>
                <c:pt idx="2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82-4DCA-8F0A-3F912F0E772F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En el año 2025 (jun 25)</c:v>
                </c:pt>
              </c:strCache>
            </c:strRef>
          </c:tx>
          <c:spPr>
            <a:solidFill>
              <a:srgbClr val="E5C6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Montserrat" panose="020B0604020202020204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Aumentará</c:v>
                </c:pt>
                <c:pt idx="1">
                  <c:v>Disminuirá</c:v>
                </c:pt>
                <c:pt idx="2">
                  <c:v>Se mantendrá</c:v>
                </c:pt>
              </c:strCache>
            </c:strRef>
          </c:cat>
          <c:val>
            <c:numRef>
              <c:f>Hoja1!$D$2:$D$4</c:f>
            </c:numRef>
          </c:val>
          <c:extLst>
            <c:ext xmlns:c16="http://schemas.microsoft.com/office/drawing/2014/chart" uri="{C3380CC4-5D6E-409C-BE32-E72D297353CC}">
              <c16:uniqueId val="{00000000-E481-4332-811B-D34B6B58E00C}"/>
            </c:ext>
          </c:extLst>
        </c:ser>
        <c:ser>
          <c:idx val="0"/>
          <c:order val="2"/>
          <c:tx>
            <c:strRef>
              <c:f>Hoja1!$E$1</c:f>
              <c:strCache>
                <c:ptCount val="1"/>
                <c:pt idx="0">
                  <c:v>En el año 2026 (dic 24)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Montserrat" panose="00000500000000000000" pitchFamily="2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Aumentará</c:v>
                </c:pt>
                <c:pt idx="1">
                  <c:v>Disminuirá</c:v>
                </c:pt>
                <c:pt idx="2">
                  <c:v>Se mantendrá</c:v>
                </c:pt>
              </c:strCache>
            </c:strRef>
          </c:cat>
          <c:val>
            <c:numRef>
              <c:f>Hoja1!$E$2:$E$4</c:f>
              <c:numCache>
                <c:formatCode>0%</c:formatCode>
                <c:ptCount val="3"/>
                <c:pt idx="0">
                  <c:v>0.54</c:v>
                </c:pt>
                <c:pt idx="1">
                  <c:v>0.03</c:v>
                </c:pt>
                <c:pt idx="2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5E-4193-8F12-91A56F7C4D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6"/>
        <c:overlap val="-31"/>
        <c:axId val="143672832"/>
        <c:axId val="143674368"/>
      </c:barChart>
      <c:catAx>
        <c:axId val="143672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Montserrat" panose="020B0604020202020204" charset="0"/>
              </a:defRPr>
            </a:pPr>
            <a:endParaRPr lang="es-CL"/>
          </a:p>
        </c:txPr>
        <c:crossAx val="143674368"/>
        <c:crosses val="autoZero"/>
        <c:auto val="1"/>
        <c:lblAlgn val="ctr"/>
        <c:lblOffset val="100"/>
        <c:noMultiLvlLbl val="0"/>
      </c:catAx>
      <c:valAx>
        <c:axId val="14367436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436728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8868916238440572"/>
          <c:y val="0.2639460945179159"/>
          <c:w val="0.41131083761559428"/>
          <c:h val="7.1784713432385711E-2"/>
        </c:manualLayout>
      </c:layout>
      <c:overlay val="0"/>
      <c:txPr>
        <a:bodyPr/>
        <a:lstStyle/>
        <a:p>
          <a:pPr>
            <a:defRPr sz="1000" b="0">
              <a:latin typeface="Montserrat" panose="020B0604020202020204" charset="0"/>
            </a:defRPr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818777982036121E-2"/>
          <c:y val="0.16109949573906063"/>
          <c:w val="0.95416666666666672"/>
          <c:h val="0.590998774679427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jun-25</c:v>
                </c:pt>
              </c:strCache>
            </c:strRef>
          </c:tx>
          <c:spPr>
            <a:solidFill>
              <a:srgbClr val="0097E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0CF-4856-837D-9C2FFAE3957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0CF-4856-837D-9C2FFAE3957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0CF-4856-837D-9C2FFAE395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Montserrat" panose="020B0604020202020204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No sabe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0.68</c:v>
                </c:pt>
                <c:pt idx="1">
                  <c:v>0.24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57-4603-879D-ED1048C8CB4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dic-25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Montserrat" panose="00000500000000000000" pitchFamily="2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No sabe</c:v>
                </c:pt>
              </c:strCache>
            </c:strRef>
          </c:cat>
          <c:val>
            <c:numRef>
              <c:f>Hoja1!$C$2:$C$4</c:f>
              <c:numCache>
                <c:formatCode>0%</c:formatCode>
                <c:ptCount val="3"/>
                <c:pt idx="0">
                  <c:v>0.79</c:v>
                </c:pt>
                <c:pt idx="1">
                  <c:v>0.18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28-41C0-88D7-FF32C849F6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6"/>
        <c:overlap val="-31"/>
        <c:axId val="143404416"/>
        <c:axId val="143414400"/>
      </c:barChart>
      <c:catAx>
        <c:axId val="143404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Montserrat" panose="020B0604020202020204" charset="0"/>
              </a:defRPr>
            </a:pPr>
            <a:endParaRPr lang="es-CL"/>
          </a:p>
        </c:txPr>
        <c:crossAx val="143414400"/>
        <c:crosses val="autoZero"/>
        <c:auto val="1"/>
        <c:lblAlgn val="ctr"/>
        <c:lblOffset val="100"/>
        <c:noMultiLvlLbl val="0"/>
      </c:catAx>
      <c:valAx>
        <c:axId val="1434144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43404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413224899677565"/>
          <c:y val="0.11237089356110383"/>
          <c:w val="0.12232258614348662"/>
          <c:h val="0.15076478318002628"/>
        </c:manualLayout>
      </c:layout>
      <c:overlay val="0"/>
      <c:txPr>
        <a:bodyPr/>
        <a:lstStyle/>
        <a:p>
          <a:pPr>
            <a:defRPr sz="1000" b="0">
              <a:latin typeface="Montserrat" panose="00000500000000000000" pitchFamily="2" charset="0"/>
            </a:defRPr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175131226109139"/>
          <c:y val="6.514027595269381E-2"/>
          <c:w val="0.62035914765603006"/>
          <c:h val="0.888075591829118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dic-25</c:v>
                </c:pt>
              </c:strCache>
            </c:strRef>
          </c:tx>
          <c:spPr>
            <a:solidFill>
              <a:srgbClr val="0097E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6-A0C9-41EA-946D-B00E217DF0F3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A0C9-41EA-946D-B00E217DF0F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6-8E62-4B06-BEFC-7CBE89F314F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A0C9-41EA-946D-B00E217DF0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Montserrat" panose="020B0604020202020204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Muy buena</c:v>
                </c:pt>
                <c:pt idx="1">
                  <c:v>Buena</c:v>
                </c:pt>
                <c:pt idx="2">
                  <c:v>Ni buena ni mala</c:v>
                </c:pt>
                <c:pt idx="3">
                  <c:v>Mala</c:v>
                </c:pt>
                <c:pt idx="4">
                  <c:v>Muy mala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0.01</c:v>
                </c:pt>
                <c:pt idx="1">
                  <c:v>0.06</c:v>
                </c:pt>
                <c:pt idx="2">
                  <c:v>0.35</c:v>
                </c:pt>
                <c:pt idx="3">
                  <c:v>0.54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57-4603-879D-ED1048C8C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30"/>
        <c:axId val="143404416"/>
        <c:axId val="143414400"/>
      </c:barChart>
      <c:catAx>
        <c:axId val="14340441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0">
                <a:latin typeface="Montserrat" panose="020B0604020202020204" charset="0"/>
              </a:defRPr>
            </a:pPr>
            <a:endParaRPr lang="es-CL"/>
          </a:p>
        </c:txPr>
        <c:crossAx val="143414400"/>
        <c:crosses val="autoZero"/>
        <c:auto val="1"/>
        <c:lblAlgn val="ctr"/>
        <c:lblOffset val="100"/>
        <c:noMultiLvlLbl val="0"/>
      </c:catAx>
      <c:valAx>
        <c:axId val="14341440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43404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175131226109139"/>
          <c:y val="6.514027595269381E-2"/>
          <c:w val="0.62035914765603006"/>
          <c:h val="0.888075591829118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dic-25</c:v>
                </c:pt>
              </c:strCache>
            </c:strRef>
          </c:tx>
          <c:spPr>
            <a:solidFill>
              <a:srgbClr val="0097E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6-A0C9-41EA-946D-B00E217DF0F3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A0C9-41EA-946D-B00E217DF0F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6-8E62-4B06-BEFC-7CBE89F314F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A0C9-41EA-946D-B00E217DF0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Montserrat" panose="020B0604020202020204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Mejorará significativamente</c:v>
                </c:pt>
                <c:pt idx="1">
                  <c:v>Mejorará ligeramente</c:v>
                </c:pt>
                <c:pt idx="2">
                  <c:v>Se mantendrá estable</c:v>
                </c:pt>
                <c:pt idx="3">
                  <c:v>Empeorará ligeramente</c:v>
                </c:pt>
                <c:pt idx="4">
                  <c:v>Empeorará significativamente</c:v>
                </c:pt>
                <c:pt idx="5">
                  <c:v>No sabe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0.22</c:v>
                </c:pt>
                <c:pt idx="1">
                  <c:v>0.56000000000000005</c:v>
                </c:pt>
                <c:pt idx="2">
                  <c:v>0.22</c:v>
                </c:pt>
                <c:pt idx="3">
                  <c:v>0</c:v>
                </c:pt>
                <c:pt idx="4">
                  <c:v>0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57-4603-879D-ED1048C8C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30"/>
        <c:axId val="143404416"/>
        <c:axId val="143414400"/>
      </c:barChart>
      <c:catAx>
        <c:axId val="14340441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0">
                <a:latin typeface="Montserrat" panose="020B0604020202020204" charset="0"/>
              </a:defRPr>
            </a:pPr>
            <a:endParaRPr lang="es-CL"/>
          </a:p>
        </c:txPr>
        <c:crossAx val="143414400"/>
        <c:crosses val="autoZero"/>
        <c:auto val="1"/>
        <c:lblAlgn val="ctr"/>
        <c:lblOffset val="100"/>
        <c:noMultiLvlLbl val="0"/>
      </c:catAx>
      <c:valAx>
        <c:axId val="14341440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43404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561367551064161"/>
          <c:y val="3.0118940707969749E-2"/>
          <c:w val="0.55684299172278862"/>
          <c:h val="0.941635130634394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Columna3</c:v>
                </c:pt>
              </c:strCache>
            </c:strRef>
          </c:tx>
          <c:spPr>
            <a:solidFill>
              <a:srgbClr val="0097E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6-A0C9-41EA-946D-B00E217DF0F3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A0C9-41EA-946D-B00E217DF0F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6304-480F-8B35-ADAE11363AF7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F-DF9A-4FE4-8033-131D0CF3400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A0C9-41EA-946D-B00E217DF0F3}"/>
              </c:ext>
            </c:extLst>
          </c:dPt>
          <c:dPt>
            <c:idx val="7"/>
            <c:invertIfNegative val="0"/>
            <c:bubble3D val="0"/>
            <c:spPr>
              <a:solidFill>
                <a:srgbClr val="707070"/>
              </a:solidFill>
            </c:spPr>
            <c:extLst>
              <c:ext xmlns:c16="http://schemas.microsoft.com/office/drawing/2014/chart" uri="{C3380CC4-5D6E-409C-BE32-E72D297353CC}">
                <c16:uniqueId val="{00000008-6304-480F-8B35-ADAE11363AF7}"/>
              </c:ext>
            </c:extLst>
          </c:dPt>
          <c:dPt>
            <c:idx val="8"/>
            <c:invertIfNegative val="0"/>
            <c:bubble3D val="0"/>
            <c:spPr>
              <a:solidFill>
                <a:srgbClr val="707070"/>
              </a:solidFill>
            </c:spPr>
            <c:extLst>
              <c:ext xmlns:c16="http://schemas.microsoft.com/office/drawing/2014/chart" uri="{C3380CC4-5D6E-409C-BE32-E72D297353CC}">
                <c16:uniqueId val="{00000009-6304-480F-8B35-ADAE11363AF7}"/>
              </c:ext>
            </c:extLst>
          </c:dPt>
          <c:dPt>
            <c:idx val="9"/>
            <c:invertIfNegative val="0"/>
            <c:bubble3D val="0"/>
            <c:spPr>
              <a:solidFill>
                <a:srgbClr val="707070"/>
              </a:solidFill>
            </c:spPr>
            <c:extLst>
              <c:ext xmlns:c16="http://schemas.microsoft.com/office/drawing/2014/chart" uri="{C3380CC4-5D6E-409C-BE32-E72D297353CC}">
                <c16:uniqueId val="{0000000A-6304-480F-8B35-ADAE11363AF7}"/>
              </c:ext>
            </c:extLst>
          </c:dPt>
          <c:dPt>
            <c:idx val="10"/>
            <c:invertIfNegative val="0"/>
            <c:bubble3D val="0"/>
            <c:spPr>
              <a:solidFill>
                <a:srgbClr val="707070"/>
              </a:solidFill>
            </c:spPr>
            <c:extLst>
              <c:ext xmlns:c16="http://schemas.microsoft.com/office/drawing/2014/chart" uri="{C3380CC4-5D6E-409C-BE32-E72D297353CC}">
                <c16:uniqueId val="{0000000B-6304-480F-8B35-ADAE11363AF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Montserrat" panose="020B0604020202020204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Hoja1!$B$2:$B$8</c:f>
              <c:strCache>
                <c:ptCount val="7"/>
                <c:pt idx="0">
                  <c:v>La Manufactura Avanzada e Industria 4.0</c:v>
                </c:pt>
                <c:pt idx="1">
                  <c:v>La mayor internacionalización de Biobío</c:v>
                </c:pt>
                <c:pt idx="2">
                  <c:v>Construcción Naval continua en Asmar</c:v>
                </c:pt>
                <c:pt idx="3">
                  <c:v>La construcción en madera</c:v>
                </c:pt>
                <c:pt idx="4">
                  <c:v>Proyectos de energía eólica</c:v>
                </c:pt>
                <c:pt idx="5">
                  <c:v>Desarrollo del H2V</c:v>
                </c:pt>
                <c:pt idx="6">
                  <c:v>Tecnologización de la agricultura</c:v>
                </c:pt>
              </c:strCache>
            </c:strRef>
          </c:cat>
          <c:val>
            <c:numRef>
              <c:f>Hoja1!$C$2:$C$8</c:f>
              <c:numCache>
                <c:formatCode>0%</c:formatCode>
                <c:ptCount val="7"/>
                <c:pt idx="0">
                  <c:v>0.52</c:v>
                </c:pt>
                <c:pt idx="1">
                  <c:v>0.5</c:v>
                </c:pt>
                <c:pt idx="2">
                  <c:v>0.35</c:v>
                </c:pt>
                <c:pt idx="3">
                  <c:v>0.33</c:v>
                </c:pt>
                <c:pt idx="4">
                  <c:v>0.25</c:v>
                </c:pt>
                <c:pt idx="5">
                  <c:v>0.22</c:v>
                </c:pt>
                <c:pt idx="6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57-4603-879D-ED1048C8C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30"/>
        <c:axId val="143404416"/>
        <c:axId val="143414400"/>
      </c:barChart>
      <c:catAx>
        <c:axId val="14340441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0">
                <a:latin typeface="Montserrat" panose="020B0604020202020204" charset="0"/>
              </a:defRPr>
            </a:pPr>
            <a:endParaRPr lang="es-CL"/>
          </a:p>
        </c:txPr>
        <c:crossAx val="143414400"/>
        <c:crosses val="autoZero"/>
        <c:auto val="1"/>
        <c:lblAlgn val="ctr"/>
        <c:lblOffset val="100"/>
        <c:noMultiLvlLbl val="0"/>
      </c:catAx>
      <c:valAx>
        <c:axId val="14341440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43404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561661548632434"/>
          <c:y val="3.4919848733763539E-2"/>
          <c:w val="0.40057624759896832"/>
          <c:h val="0.9479590879999347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0D459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2-9805-48C1-ABBC-B3B10CB201BE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9805-48C1-ABBC-B3B10CB201BE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4-9805-48C1-ABBC-B3B10CB201BE}"/>
              </c:ext>
            </c:extLst>
          </c:dPt>
          <c:dPt>
            <c:idx val="3"/>
            <c:invertIfNegative val="0"/>
            <c:bubble3D val="0"/>
            <c:spPr>
              <a:solidFill>
                <a:srgbClr val="0097E1"/>
              </a:solidFill>
            </c:spPr>
            <c:extLst>
              <c:ext xmlns:c16="http://schemas.microsoft.com/office/drawing/2014/chart" uri="{C3380CC4-5D6E-409C-BE32-E72D297353CC}">
                <c16:uniqueId val="{00000006-0B20-4816-B0D1-BB652074055D}"/>
              </c:ext>
            </c:extLst>
          </c:dPt>
          <c:dPt>
            <c:idx val="4"/>
            <c:invertIfNegative val="0"/>
            <c:bubble3D val="0"/>
            <c:spPr>
              <a:solidFill>
                <a:srgbClr val="0097E1"/>
              </a:solidFill>
            </c:spPr>
            <c:extLst>
              <c:ext xmlns:c16="http://schemas.microsoft.com/office/drawing/2014/chart" uri="{C3380CC4-5D6E-409C-BE32-E72D297353CC}">
                <c16:uniqueId val="{00000007-0B20-4816-B0D1-BB652074055D}"/>
              </c:ext>
            </c:extLst>
          </c:dPt>
          <c:dPt>
            <c:idx val="5"/>
            <c:invertIfNegative val="0"/>
            <c:bubble3D val="0"/>
            <c:spPr>
              <a:solidFill>
                <a:srgbClr val="0097E1"/>
              </a:solidFill>
            </c:spPr>
            <c:extLst>
              <c:ext xmlns:c16="http://schemas.microsoft.com/office/drawing/2014/chart" uri="{C3380CC4-5D6E-409C-BE32-E72D297353CC}">
                <c16:uniqueId val="{00000008-0B20-4816-B0D1-BB652074055D}"/>
              </c:ext>
            </c:extLst>
          </c:dPt>
          <c:dPt>
            <c:idx val="6"/>
            <c:invertIfNegative val="0"/>
            <c:bubble3D val="0"/>
            <c:spPr>
              <a:solidFill>
                <a:srgbClr val="707070"/>
              </a:solidFill>
            </c:spPr>
            <c:extLst>
              <c:ext xmlns:c16="http://schemas.microsoft.com/office/drawing/2014/chart" uri="{C3380CC4-5D6E-409C-BE32-E72D297353CC}">
                <c16:uniqueId val="{00000009-0B20-4816-B0D1-BB652074055D}"/>
              </c:ext>
            </c:extLst>
          </c:dPt>
          <c:dPt>
            <c:idx val="7"/>
            <c:invertIfNegative val="0"/>
            <c:bubble3D val="0"/>
            <c:spPr>
              <a:solidFill>
                <a:srgbClr val="707070"/>
              </a:solidFill>
            </c:spPr>
            <c:extLst>
              <c:ext xmlns:c16="http://schemas.microsoft.com/office/drawing/2014/chart" uri="{C3380CC4-5D6E-409C-BE32-E72D297353CC}">
                <c16:uniqueId val="{0000000A-0B20-4816-B0D1-BB652074055D}"/>
              </c:ext>
            </c:extLst>
          </c:dPt>
          <c:dPt>
            <c:idx val="8"/>
            <c:invertIfNegative val="0"/>
            <c:bubble3D val="0"/>
            <c:spPr>
              <a:solidFill>
                <a:srgbClr val="707070"/>
              </a:solidFill>
            </c:spPr>
            <c:extLst>
              <c:ext xmlns:c16="http://schemas.microsoft.com/office/drawing/2014/chart" uri="{C3380CC4-5D6E-409C-BE32-E72D297353CC}">
                <c16:uniqueId val="{0000000B-0B20-4816-B0D1-BB652074055D}"/>
              </c:ext>
            </c:extLst>
          </c:dPt>
          <c:dPt>
            <c:idx val="9"/>
            <c:invertIfNegative val="0"/>
            <c:bubble3D val="0"/>
            <c:spPr>
              <a:solidFill>
                <a:srgbClr val="707070"/>
              </a:solidFill>
            </c:spPr>
            <c:extLst>
              <c:ext xmlns:c16="http://schemas.microsoft.com/office/drawing/2014/chart" uri="{C3380CC4-5D6E-409C-BE32-E72D297353CC}">
                <c16:uniqueId val="{0000000C-0B20-4816-B0D1-BB65207405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Hoja1!$A$2:$A$11</c:f>
              <c:strCache>
                <c:ptCount val="10"/>
                <c:pt idx="0">
                  <c:v>Agilizar y simplificar permisos y tramitación ambiental</c:v>
                </c:pt>
                <c:pt idx="1">
                  <c:v>Desarrollar infraestructura y logística</c:v>
                </c:pt>
                <c:pt idx="2">
                  <c:v>Fomentar el desarrollo productivo</c:v>
                </c:pt>
                <c:pt idx="3">
                  <c:v>Impulsar la inversión</c:v>
                </c:pt>
                <c:pt idx="4">
                  <c:v>Reducir la carga tributaria</c:v>
                </c:pt>
                <c:pt idx="5">
                  <c:v>Mejorar la seguridad</c:v>
                </c:pt>
                <c:pt idx="6">
                  <c:v>Garantizar la certeza jurídica y regulatoria</c:v>
                </c:pt>
                <c:pt idx="7">
                  <c:v>Impulsar el capital humano y el empleo</c:v>
                </c:pt>
                <c:pt idx="8">
                  <c:v>Promover innovación, tecnología y digitalización</c:v>
                </c:pt>
                <c:pt idx="9">
                  <c:v>Profundizar la descentralización y la gobernanza regional</c:v>
                </c:pt>
              </c:strCache>
            </c:strRef>
          </c:cat>
          <c:val>
            <c:numRef>
              <c:f>Hoja1!$B$2:$B$11</c:f>
              <c:numCache>
                <c:formatCode>0%</c:formatCode>
                <c:ptCount val="10"/>
                <c:pt idx="0">
                  <c:v>0.37254901960784315</c:v>
                </c:pt>
                <c:pt idx="1">
                  <c:v>0.3235294117647059</c:v>
                </c:pt>
                <c:pt idx="2">
                  <c:v>0.22549019607843138</c:v>
                </c:pt>
                <c:pt idx="3">
                  <c:v>0.19607843137254902</c:v>
                </c:pt>
                <c:pt idx="4">
                  <c:v>0.17647058823529413</c:v>
                </c:pt>
                <c:pt idx="5">
                  <c:v>0.17647058823529413</c:v>
                </c:pt>
                <c:pt idx="6">
                  <c:v>0.14705882352941177</c:v>
                </c:pt>
                <c:pt idx="7">
                  <c:v>0.13725490196078433</c:v>
                </c:pt>
                <c:pt idx="8">
                  <c:v>8.8235294117647065E-2</c:v>
                </c:pt>
                <c:pt idx="9">
                  <c:v>6.8627450980392163E-2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5B-4853-B70A-B72DF2CC6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8"/>
        <c:axId val="125674240"/>
        <c:axId val="125675776"/>
      </c:barChart>
      <c:catAx>
        <c:axId val="12567424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25675776"/>
        <c:crosses val="autoZero"/>
        <c:auto val="1"/>
        <c:lblAlgn val="ctr"/>
        <c:lblOffset val="100"/>
        <c:noMultiLvlLbl val="0"/>
      </c:catAx>
      <c:valAx>
        <c:axId val="12567577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25674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Montserrat" panose="020B0604020202020204" charset="0"/>
        </a:defRPr>
      </a:pPr>
      <a:endParaRPr lang="es-C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818777982036121E-2"/>
          <c:y val="0.20282095926412616"/>
          <c:w val="0.95416666666666672"/>
          <c:h val="0.549277266754270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 el año 2025 (jun 25)</c:v>
                </c:pt>
              </c:strCache>
            </c:strRef>
          </c:tx>
          <c:spPr>
            <a:solidFill>
              <a:srgbClr val="0097E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4-8A49-4FCA-B0FC-9097580EDE3E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0-88CF-4B37-B82F-4D9C0ACB1DEE}"/>
              </c:ext>
            </c:extLst>
          </c:dPt>
          <c:dPt>
            <c:idx val="2"/>
            <c:invertIfNegative val="0"/>
            <c:bubble3D val="0"/>
            <c:spPr>
              <a:solidFill>
                <a:srgbClr val="B11416"/>
              </a:solidFill>
            </c:spPr>
            <c:extLst>
              <c:ext xmlns:c16="http://schemas.microsoft.com/office/drawing/2014/chart" uri="{C3380CC4-5D6E-409C-BE32-E72D297353CC}">
                <c16:uniqueId val="{00000001-88CF-4B37-B82F-4D9C0ACB1D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Montserrat" panose="020B0604020202020204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Sí, en 100%.</c:v>
                </c:pt>
                <c:pt idx="1">
                  <c:v>Sí, en parte.</c:v>
                </c:pt>
                <c:pt idx="2">
                  <c:v>No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0.27</c:v>
                </c:pt>
                <c:pt idx="1">
                  <c:v>0.35</c:v>
                </c:pt>
                <c:pt idx="2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57-4603-879D-ED1048C8C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6"/>
        <c:overlap val="-31"/>
        <c:axId val="143404416"/>
        <c:axId val="143414400"/>
      </c:barChart>
      <c:catAx>
        <c:axId val="143404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Montserrat" panose="020B0604020202020204" charset="0"/>
              </a:defRPr>
            </a:pPr>
            <a:endParaRPr lang="es-CL"/>
          </a:p>
        </c:txPr>
        <c:crossAx val="143414400"/>
        <c:crosses val="autoZero"/>
        <c:auto val="1"/>
        <c:lblAlgn val="ctr"/>
        <c:lblOffset val="100"/>
        <c:noMultiLvlLbl val="0"/>
      </c:catAx>
      <c:valAx>
        <c:axId val="1434144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43404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645780205202769E-2"/>
          <c:y val="0.16527168199737188"/>
          <c:w val="0.95416666666666672"/>
          <c:h val="0.58682654402102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0097E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4-8A49-4FCA-B0FC-9097580EDE3E}"/>
              </c:ext>
            </c:extLst>
          </c:dPt>
          <c:dPt>
            <c:idx val="1"/>
            <c:invertIfNegative val="0"/>
            <c:bubble3D val="0"/>
            <c:spPr>
              <a:solidFill>
                <a:srgbClr val="B11416"/>
              </a:solidFill>
            </c:spPr>
            <c:extLst>
              <c:ext xmlns:c16="http://schemas.microsoft.com/office/drawing/2014/chart" uri="{C3380CC4-5D6E-409C-BE32-E72D297353CC}">
                <c16:uniqueId val="{00000000-88CF-4B37-B82F-4D9C0ACB1DEE}"/>
              </c:ext>
            </c:extLst>
          </c:dPt>
          <c:dPt>
            <c:idx val="2"/>
            <c:invertIfNegative val="0"/>
            <c:bubble3D val="0"/>
            <c:spPr>
              <a:solidFill>
                <a:srgbClr val="B11416"/>
              </a:solidFill>
            </c:spPr>
            <c:extLst>
              <c:ext xmlns:c16="http://schemas.microsoft.com/office/drawing/2014/chart" uri="{C3380CC4-5D6E-409C-BE32-E72D297353CC}">
                <c16:uniqueId val="{00000001-88CF-4B37-B82F-4D9C0ACB1D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Montserrat" panose="020B0604020202020204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0.47</c:v>
                </c:pt>
                <c:pt idx="1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57-4603-879D-ED1048C8C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6"/>
        <c:overlap val="-31"/>
        <c:axId val="143404416"/>
        <c:axId val="143414400"/>
      </c:barChart>
      <c:catAx>
        <c:axId val="143404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Montserrat" panose="020B0604020202020204" charset="0"/>
              </a:defRPr>
            </a:pPr>
            <a:endParaRPr lang="es-CL"/>
          </a:p>
        </c:txPr>
        <c:crossAx val="143414400"/>
        <c:crosses val="autoZero"/>
        <c:auto val="1"/>
        <c:lblAlgn val="ctr"/>
        <c:lblOffset val="100"/>
        <c:noMultiLvlLbl val="0"/>
      </c:catAx>
      <c:valAx>
        <c:axId val="143414400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143404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5041947913881653E-2"/>
          <c:w val="0.99766785447204231"/>
          <c:h val="0.86169046457001486"/>
        </c:manualLayout>
      </c:layout>
      <c:lineChart>
        <c:grouping val="standard"/>
        <c:varyColors val="0"/>
        <c:ser>
          <c:idx val="1"/>
          <c:order val="0"/>
          <c:tx>
            <c:strRef>
              <c:f>Hoja1!$A$2</c:f>
              <c:strCache>
                <c:ptCount val="1"/>
                <c:pt idx="0">
                  <c:v>IPER</c:v>
                </c:pt>
              </c:strCache>
            </c:strRef>
          </c:tx>
          <c:spPr>
            <a:ln w="38100" cap="rnd" cmpd="sng" algn="ctr">
              <a:solidFill>
                <a:srgbClr val="00206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dLbl>
              <c:idx val="6"/>
              <c:spPr>
                <a:solidFill>
                  <a:srgbClr val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Montserrat" panose="020B0604020202020204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245-4081-A14A-3AAA42B3B919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Montserrat" panose="020B060402020202020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Hoja1!$B$1:$H$1</c:f>
              <c:strCache>
                <c:ptCount val="7"/>
                <c:pt idx="0">
                  <c:v>dic-22</c:v>
                </c:pt>
                <c:pt idx="1">
                  <c:v>jun-23</c:v>
                </c:pt>
                <c:pt idx="2">
                  <c:v>dic-23</c:v>
                </c:pt>
                <c:pt idx="3">
                  <c:v>jun-24</c:v>
                </c:pt>
                <c:pt idx="4">
                  <c:v>dic-24</c:v>
                </c:pt>
                <c:pt idx="5">
                  <c:v>jun-25</c:v>
                </c:pt>
                <c:pt idx="6">
                  <c:v>dic-25</c:v>
                </c:pt>
              </c:strCache>
            </c:strRef>
          </c:cat>
          <c:val>
            <c:numRef>
              <c:f>Hoja1!$B$2:$H$2</c:f>
              <c:numCache>
                <c:formatCode>General</c:formatCode>
                <c:ptCount val="7"/>
                <c:pt idx="0">
                  <c:v>46</c:v>
                </c:pt>
                <c:pt idx="1">
                  <c:v>47</c:v>
                </c:pt>
                <c:pt idx="2">
                  <c:v>49</c:v>
                </c:pt>
                <c:pt idx="3">
                  <c:v>43</c:v>
                </c:pt>
                <c:pt idx="4">
                  <c:v>50</c:v>
                </c:pt>
                <c:pt idx="5">
                  <c:v>47</c:v>
                </c:pt>
                <c:pt idx="6">
                  <c:v>63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ABE2-406B-8EC0-F6AE7B2CE4A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4897664"/>
        <c:axId val="224911744"/>
      </c:lineChart>
      <c:catAx>
        <c:axId val="22489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Montserrat" panose="020B0604020202020204" charset="0"/>
                <a:ea typeface="+mn-ea"/>
                <a:cs typeface="+mn-cs"/>
              </a:defRPr>
            </a:pPr>
            <a:endParaRPr lang="es-CL"/>
          </a:p>
        </c:txPr>
        <c:crossAx val="224911744"/>
        <c:crossesAt val="50"/>
        <c:auto val="1"/>
        <c:lblAlgn val="ctr"/>
        <c:lblOffset val="100"/>
        <c:noMultiLvlLbl val="0"/>
      </c:catAx>
      <c:valAx>
        <c:axId val="224911744"/>
        <c:scaling>
          <c:orientation val="minMax"/>
          <c:min val="40"/>
        </c:scaling>
        <c:delete val="1"/>
        <c:axPos val="l"/>
        <c:numFmt formatCode="General" sourceLinked="1"/>
        <c:majorTickMark val="none"/>
        <c:minorTickMark val="none"/>
        <c:tickLblPos val="nextTo"/>
        <c:crossAx val="22489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5041947913881653E-2"/>
          <c:w val="0.99766785447204231"/>
          <c:h val="0.86169046457001486"/>
        </c:manualLayout>
      </c:layout>
      <c:lineChart>
        <c:grouping val="standard"/>
        <c:varyColors val="0"/>
        <c:ser>
          <c:idx val="1"/>
          <c:order val="0"/>
          <c:tx>
            <c:strRef>
              <c:f>Hoja1!$A$2</c:f>
              <c:strCache>
                <c:ptCount val="1"/>
                <c:pt idx="0">
                  <c:v>IPER</c:v>
                </c:pt>
              </c:strCache>
            </c:strRef>
          </c:tx>
          <c:spPr>
            <a:ln w="38100" cap="rnd" cmpd="sng" algn="ctr">
              <a:solidFill>
                <a:srgbClr val="002060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dLbl>
              <c:idx val="6"/>
              <c:spPr>
                <a:solidFill>
                  <a:srgbClr val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Montserrat" panose="020B0604020202020204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245-4081-A14A-3AAA42B3B919}"/>
                </c:ext>
              </c:extLst>
            </c:dLbl>
            <c:spPr>
              <a:solidFill>
                <a:srgbClr val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Montserrat" panose="020B060402020202020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Hoja1!$B$1:$H$1</c:f>
              <c:strCache>
                <c:ptCount val="7"/>
                <c:pt idx="0">
                  <c:v>dic-22</c:v>
                </c:pt>
                <c:pt idx="1">
                  <c:v>jun-23</c:v>
                </c:pt>
                <c:pt idx="2">
                  <c:v>dic-23</c:v>
                </c:pt>
                <c:pt idx="3">
                  <c:v>jun-24</c:v>
                </c:pt>
                <c:pt idx="4">
                  <c:v>dic-24</c:v>
                </c:pt>
                <c:pt idx="5">
                  <c:v>jun-25</c:v>
                </c:pt>
                <c:pt idx="6">
                  <c:v>dic-25</c:v>
                </c:pt>
              </c:strCache>
            </c:strRef>
          </c:cat>
          <c:val>
            <c:numRef>
              <c:f>Hoja1!$B$2:$H$2</c:f>
              <c:numCache>
                <c:formatCode>General</c:formatCode>
                <c:ptCount val="7"/>
                <c:pt idx="0">
                  <c:v>46</c:v>
                </c:pt>
                <c:pt idx="1">
                  <c:v>47</c:v>
                </c:pt>
                <c:pt idx="2">
                  <c:v>49</c:v>
                </c:pt>
                <c:pt idx="3">
                  <c:v>43</c:v>
                </c:pt>
                <c:pt idx="4">
                  <c:v>50</c:v>
                </c:pt>
                <c:pt idx="5">
                  <c:v>47</c:v>
                </c:pt>
                <c:pt idx="6">
                  <c:v>63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ABE2-406B-8EC0-F6AE7B2CE4A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4897664"/>
        <c:axId val="224911744"/>
      </c:lineChart>
      <c:catAx>
        <c:axId val="22489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Montserrat" panose="020B0604020202020204" charset="0"/>
                <a:ea typeface="+mn-ea"/>
                <a:cs typeface="+mn-cs"/>
              </a:defRPr>
            </a:pPr>
            <a:endParaRPr lang="es-CL"/>
          </a:p>
        </c:txPr>
        <c:crossAx val="224911744"/>
        <c:crossesAt val="50"/>
        <c:auto val="1"/>
        <c:lblAlgn val="ctr"/>
        <c:lblOffset val="100"/>
        <c:noMultiLvlLbl val="0"/>
      </c:catAx>
      <c:valAx>
        <c:axId val="224911744"/>
        <c:scaling>
          <c:orientation val="minMax"/>
          <c:min val="40"/>
        </c:scaling>
        <c:delete val="1"/>
        <c:axPos val="l"/>
        <c:numFmt formatCode="General" sourceLinked="1"/>
        <c:majorTickMark val="none"/>
        <c:minorTickMark val="none"/>
        <c:tickLblPos val="nextTo"/>
        <c:crossAx val="22489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cap="none"/>
            </a:pPr>
            <a:r>
              <a:rPr lang="es-CL" sz="1400" b="1" i="0" cap="none" baseline="0" dirty="0">
                <a:effectLst/>
                <a:latin typeface="Nunito Sans" panose="020B0604020202020204" charset="0"/>
              </a:rPr>
              <a:t>En Empresas / Instituciones</a:t>
            </a:r>
            <a:endParaRPr lang="es-CL" sz="1400" cap="none" dirty="0">
              <a:effectLst/>
              <a:latin typeface="Nunito Sans" panose="020B0604020202020204" charset="0"/>
            </a:endParaRPr>
          </a:p>
        </c:rich>
      </c:tx>
      <c:layout>
        <c:manualLayout>
          <c:xMode val="edge"/>
          <c:yMode val="edge"/>
          <c:x val="0.21143834041792292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2.2916666666666665E-2"/>
          <c:y val="0.13886285286734215"/>
          <c:w val="0.95416666666666672"/>
          <c:h val="0.597125175690700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 el año 2023 (jun 23)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Montserrat" panose="020B0604020202020204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Aumentará</c:v>
                </c:pt>
                <c:pt idx="1">
                  <c:v>Disminuirá</c:v>
                </c:pt>
                <c:pt idx="2">
                  <c:v>Se mantendrá</c:v>
                </c:pt>
                <c:pt idx="3">
                  <c:v>No se realizarán nuevas inv.</c:v>
                </c:pt>
              </c:strCache>
            </c:strRef>
          </c:cat>
          <c:val>
            <c:numRef>
              <c:f>Hoja1!$B$2:$B$5</c:f>
            </c:numRef>
          </c:val>
          <c:extLst>
            <c:ext xmlns:c16="http://schemas.microsoft.com/office/drawing/2014/chart" uri="{C3380CC4-5D6E-409C-BE32-E72D297353CC}">
              <c16:uniqueId val="{00000000-6C95-4827-A4DF-39A7A95DEDC5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En el año 2024 (dic 23)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-1.5019077776589932E-2"/>
                  <c:y val="-1.0853937059130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95-4827-A4DF-39A7A95DED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Montserrat" panose="020B0604020202020204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Aumentará</c:v>
                </c:pt>
                <c:pt idx="1">
                  <c:v>Disminuirá</c:v>
                </c:pt>
                <c:pt idx="2">
                  <c:v>Se mantendrá</c:v>
                </c:pt>
                <c:pt idx="3">
                  <c:v>No se realizarán nuevas inv.</c:v>
                </c:pt>
              </c:strCache>
            </c:strRef>
          </c:cat>
          <c:val>
            <c:numRef>
              <c:f>Hoja1!$C$2:$C$5</c:f>
            </c:numRef>
          </c:val>
          <c:extLst>
            <c:ext xmlns:c16="http://schemas.microsoft.com/office/drawing/2014/chart" uri="{C3380CC4-5D6E-409C-BE32-E72D297353CC}">
              <c16:uniqueId val="{00000001-6C95-4827-A4DF-39A7A95DEDC5}"/>
            </c:ext>
          </c:extLst>
        </c:ser>
        <c:ser>
          <c:idx val="3"/>
          <c:order val="2"/>
          <c:tx>
            <c:strRef>
              <c:f>Hoja1!$D$1</c:f>
              <c:strCache>
                <c:ptCount val="1"/>
                <c:pt idx="0">
                  <c:v>En el año 2024 jun 24)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305619074559905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95-4827-A4DF-39A7A95DEDC5}"/>
                </c:ext>
              </c:extLst>
            </c:dLbl>
            <c:dLbl>
              <c:idx val="1"/>
              <c:layout>
                <c:manualLayout>
                  <c:x val="2.0826139155658195E-2"/>
                  <c:y val="1.4471916078840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95-4827-A4DF-39A7A95DEDC5}"/>
                </c:ext>
              </c:extLst>
            </c:dLbl>
            <c:dLbl>
              <c:idx val="2"/>
              <c:layout>
                <c:manualLayout>
                  <c:x val="1.7822323600340102E-2"/>
                  <c:y val="-3.61797901971007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95-4827-A4DF-39A7A95DEDC5}"/>
                </c:ext>
              </c:extLst>
            </c:dLbl>
            <c:dLbl>
              <c:idx val="3"/>
              <c:layout>
                <c:manualLayout>
                  <c:x val="9.532029188572445E-3"/>
                  <c:y val="3.61797901971000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95-4827-A4DF-39A7A95DED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latin typeface="Montserrat" panose="00000500000000000000" pitchFamily="2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Hoja1!$A$2:$A$5</c:f>
              <c:strCache>
                <c:ptCount val="4"/>
                <c:pt idx="0">
                  <c:v>Aumentará</c:v>
                </c:pt>
                <c:pt idx="1">
                  <c:v>Disminuirá</c:v>
                </c:pt>
                <c:pt idx="2">
                  <c:v>Se mantendrá</c:v>
                </c:pt>
                <c:pt idx="3">
                  <c:v>No se realizarán nuevas inv.</c:v>
                </c:pt>
              </c:strCache>
            </c:strRef>
          </c:cat>
          <c:val>
            <c:numRef>
              <c:f>Hoja1!$D$2:$D$5</c:f>
            </c:numRef>
          </c:val>
          <c:extLst>
            <c:ext xmlns:c16="http://schemas.microsoft.com/office/drawing/2014/chart" uri="{C3380CC4-5D6E-409C-BE32-E72D297353CC}">
              <c16:uniqueId val="{00000006-6C95-4827-A4DF-39A7A95DEDC5}"/>
            </c:ext>
          </c:extLst>
        </c:ser>
        <c:ser>
          <c:idx val="2"/>
          <c:order val="3"/>
          <c:tx>
            <c:strRef>
              <c:f>Hoja1!$E$1</c:f>
              <c:strCache>
                <c:ptCount val="1"/>
                <c:pt idx="0">
                  <c:v>En el año 2025 (dic 24)</c:v>
                </c:pt>
              </c:strCache>
            </c:strRef>
          </c:tx>
          <c:spPr>
            <a:solidFill>
              <a:srgbClr val="0097E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Montserrat" panose="00000500000000000000" pitchFamily="2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Hoja1!$A$2:$A$5</c:f>
              <c:strCache>
                <c:ptCount val="4"/>
                <c:pt idx="0">
                  <c:v>Aumentará</c:v>
                </c:pt>
                <c:pt idx="1">
                  <c:v>Disminuirá</c:v>
                </c:pt>
                <c:pt idx="2">
                  <c:v>Se mantendrá</c:v>
                </c:pt>
                <c:pt idx="3">
                  <c:v>No se realizarán nuevas inv.</c:v>
                </c:pt>
              </c:strCache>
            </c:strRef>
          </c:cat>
          <c:val>
            <c:numRef>
              <c:f>Hoja1!$E$2:$E$5</c:f>
              <c:numCache>
                <c:formatCode>0%</c:formatCode>
                <c:ptCount val="4"/>
                <c:pt idx="0">
                  <c:v>0.27</c:v>
                </c:pt>
                <c:pt idx="1">
                  <c:v>0.21</c:v>
                </c:pt>
                <c:pt idx="2">
                  <c:v>0.3</c:v>
                </c:pt>
                <c:pt idx="3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78-4BD9-B658-CC0E10C0B75B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En el año 2025 (jun 25)</c:v>
                </c:pt>
              </c:strCache>
            </c:strRef>
          </c:tx>
          <c:spPr>
            <a:solidFill>
              <a:srgbClr val="E5C600"/>
            </a:solidFill>
          </c:spPr>
          <c:invertIfNegative val="0"/>
          <c:dLbls>
            <c:dLbl>
              <c:idx val="0"/>
              <c:layout>
                <c:manualLayout>
                  <c:x val="2.10267088872258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B78-4BD9-B658-CC0E10C0B75B}"/>
                </c:ext>
              </c:extLst>
            </c:dLbl>
            <c:dLbl>
              <c:idx val="2"/>
              <c:layout>
                <c:manualLayout>
                  <c:x val="6.0076311106359668E-3"/>
                  <c:y val="-6.51242648692356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78-4BD9-B658-CC0E10C0B75B}"/>
                </c:ext>
              </c:extLst>
            </c:dLbl>
            <c:dLbl>
              <c:idx val="3"/>
              <c:layout>
                <c:manualLayout>
                  <c:x val="9.01144666595384E-3"/>
                  <c:y val="1.4209094659701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78-4BD9-B658-CC0E10C0B7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Montserrat" panose="00000500000000000000" pitchFamily="2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Hoja1!$A$2:$A$5</c:f>
              <c:strCache>
                <c:ptCount val="4"/>
                <c:pt idx="0">
                  <c:v>Aumentará</c:v>
                </c:pt>
                <c:pt idx="1">
                  <c:v>Disminuirá</c:v>
                </c:pt>
                <c:pt idx="2">
                  <c:v>Se mantendrá</c:v>
                </c:pt>
                <c:pt idx="3">
                  <c:v>No se realizarán nuevas inv.</c:v>
                </c:pt>
              </c:strCache>
            </c:strRef>
          </c:cat>
          <c:val>
            <c:numRef>
              <c:f>Hoja1!$F$2:$F$5</c:f>
            </c:numRef>
          </c:val>
          <c:extLst>
            <c:ext xmlns:c16="http://schemas.microsoft.com/office/drawing/2014/chart" uri="{C3380CC4-5D6E-409C-BE32-E72D297353CC}">
              <c16:uniqueId val="{00000001-2B78-4BD9-B658-CC0E10C0B75B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En el año 2026 (dic 25)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Montserrat" panose="00000500000000000000" pitchFamily="2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Hoja1!$A$2:$A$5</c:f>
              <c:strCache>
                <c:ptCount val="4"/>
                <c:pt idx="0">
                  <c:v>Aumentará</c:v>
                </c:pt>
                <c:pt idx="1">
                  <c:v>Disminuirá</c:v>
                </c:pt>
                <c:pt idx="2">
                  <c:v>Se mantendrá</c:v>
                </c:pt>
                <c:pt idx="3">
                  <c:v>No se realizarán nuevas inv.</c:v>
                </c:pt>
              </c:strCache>
            </c:strRef>
          </c:cat>
          <c:val>
            <c:numRef>
              <c:f>Hoja1!$G$2:$G$5</c:f>
              <c:numCache>
                <c:formatCode>0%</c:formatCode>
                <c:ptCount val="4"/>
                <c:pt idx="0">
                  <c:v>0.5</c:v>
                </c:pt>
                <c:pt idx="1">
                  <c:v>0.35</c:v>
                </c:pt>
                <c:pt idx="2">
                  <c:v>0.02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B8-45D1-AAAD-935D117013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6"/>
        <c:overlap val="-31"/>
        <c:axId val="124145664"/>
        <c:axId val="124147200"/>
      </c:barChart>
      <c:catAx>
        <c:axId val="124145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Montserrat" panose="020B0604020202020204" charset="0"/>
              </a:defRPr>
            </a:pPr>
            <a:endParaRPr lang="es-CL"/>
          </a:p>
        </c:txPr>
        <c:crossAx val="124147200"/>
        <c:crosses val="autoZero"/>
        <c:auto val="1"/>
        <c:lblAlgn val="ctr"/>
        <c:lblOffset val="100"/>
        <c:noMultiLvlLbl val="0"/>
      </c:catAx>
      <c:valAx>
        <c:axId val="1241472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241456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132839603818015"/>
          <c:y val="0.89962985510706228"/>
          <c:w val="0.8834888537156016"/>
          <c:h val="6.4182592460508919E-2"/>
        </c:manualLayout>
      </c:layout>
      <c:overlay val="0"/>
      <c:txPr>
        <a:bodyPr/>
        <a:lstStyle/>
        <a:p>
          <a:pPr>
            <a:defRPr sz="1000" b="0">
              <a:latin typeface="Montserrat" panose="020B0604020202020204" charset="0"/>
            </a:defRPr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s-CL" sz="1800" b="1" i="0" cap="none" baseline="0" dirty="0">
                <a:effectLst/>
                <a:latin typeface="Nunito Sans" panose="020B0604020202020204" charset="0"/>
              </a:rPr>
              <a:t>MAGNITUD DE LA INVERSIÓN </a:t>
            </a:r>
          </a:p>
        </c:rich>
      </c:tx>
      <c:layout>
        <c:manualLayout>
          <c:xMode val="edge"/>
          <c:yMode val="edge"/>
          <c:x val="0.25957050948362109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"/>
          <c:y val="0.2506120955673638"/>
          <c:w val="1"/>
          <c:h val="0.505059792413995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 el año 2023 (jun 23)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Montserrat" panose="020B0604020202020204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US$0</c:v>
                </c:pt>
                <c:pt idx="1">
                  <c:v>Mayor a MMUS$ 0 y menor a US$ 5 millones</c:v>
                </c:pt>
                <c:pt idx="2">
                  <c:v>US$5 a US$20 millones</c:v>
                </c:pt>
                <c:pt idx="3">
                  <c:v>US$20 a US$50 millones</c:v>
                </c:pt>
                <c:pt idx="4">
                  <c:v>Más de US$50 millones</c:v>
                </c:pt>
              </c:strCache>
            </c:strRef>
          </c:cat>
          <c:val>
            <c:numRef>
              <c:f>Hoja1!$B$2:$B$6</c:f>
            </c:numRef>
          </c:val>
          <c:extLst>
            <c:ext xmlns:c16="http://schemas.microsoft.com/office/drawing/2014/chart" uri="{C3380CC4-5D6E-409C-BE32-E72D297353CC}">
              <c16:uniqueId val="{00000000-F198-4A77-9DA2-EE9A31EE88A8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En el año 2024 (dic 23)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Montserrat" panose="020B0604020202020204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US$0</c:v>
                </c:pt>
                <c:pt idx="1">
                  <c:v>Mayor a MMUS$ 0 y menor a US$ 5 millones</c:v>
                </c:pt>
                <c:pt idx="2">
                  <c:v>US$5 a US$20 millones</c:v>
                </c:pt>
                <c:pt idx="3">
                  <c:v>US$20 a US$50 millones</c:v>
                </c:pt>
                <c:pt idx="4">
                  <c:v>Más de US$50 millones</c:v>
                </c:pt>
              </c:strCache>
            </c:strRef>
          </c:cat>
          <c:val>
            <c:numRef>
              <c:f>Hoja1!$C$2:$C$6</c:f>
            </c:numRef>
          </c:val>
          <c:extLst>
            <c:ext xmlns:c16="http://schemas.microsoft.com/office/drawing/2014/chart" uri="{C3380CC4-5D6E-409C-BE32-E72D297353CC}">
              <c16:uniqueId val="{00000000-1BC0-4F5A-A7DD-CD0F51727B2B}"/>
            </c:ext>
          </c:extLst>
        </c:ser>
        <c:ser>
          <c:idx val="3"/>
          <c:order val="2"/>
          <c:tx>
            <c:strRef>
              <c:f>Hoja1!$D$1</c:f>
              <c:strCache>
                <c:ptCount val="1"/>
                <c:pt idx="0">
                  <c:v>En el año 2024 jun 24)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1"/>
              <c:layout>
                <c:manualLayout>
                  <c:x val="7.062876423159171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05-4FEC-ABB0-847ADAE2C325}"/>
                </c:ext>
              </c:extLst>
            </c:dLbl>
            <c:dLbl>
              <c:idx val="2"/>
              <c:layout>
                <c:manualLayout>
                  <c:x val="3.531438211579585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05-4FEC-ABB0-847ADAE2C325}"/>
                </c:ext>
              </c:extLst>
            </c:dLbl>
            <c:dLbl>
              <c:idx val="3"/>
              <c:layout>
                <c:manualLayout>
                  <c:x val="1.7657191057897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05-4FEC-ABB0-847ADAE2C3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Montserrat" panose="00000500000000000000" pitchFamily="2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US$0</c:v>
                </c:pt>
                <c:pt idx="1">
                  <c:v>Mayor a MMUS$ 0 y menor a US$ 5 millones</c:v>
                </c:pt>
                <c:pt idx="2">
                  <c:v>US$5 a US$20 millones</c:v>
                </c:pt>
                <c:pt idx="3">
                  <c:v>US$20 a US$50 millones</c:v>
                </c:pt>
                <c:pt idx="4">
                  <c:v>Más de US$50 millones</c:v>
                </c:pt>
              </c:strCache>
            </c:strRef>
          </c:cat>
          <c:val>
            <c:numRef>
              <c:f>Hoja1!$D$2:$D$6</c:f>
            </c:numRef>
          </c:val>
          <c:extLst>
            <c:ext xmlns:c16="http://schemas.microsoft.com/office/drawing/2014/chart" uri="{C3380CC4-5D6E-409C-BE32-E72D297353CC}">
              <c16:uniqueId val="{00000000-4F05-4FEC-ABB0-847ADAE2C325}"/>
            </c:ext>
          </c:extLst>
        </c:ser>
        <c:ser>
          <c:idx val="2"/>
          <c:order val="3"/>
          <c:tx>
            <c:strRef>
              <c:f>Hoja1!$E$1</c:f>
              <c:strCache>
                <c:ptCount val="1"/>
                <c:pt idx="0">
                  <c:v>En el año 2025 (dic 24)</c:v>
                </c:pt>
              </c:strCache>
            </c:strRef>
          </c:tx>
          <c:spPr>
            <a:solidFill>
              <a:srgbClr val="0097E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Montserrat" panose="00000500000000000000" pitchFamily="2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US$0</c:v>
                </c:pt>
                <c:pt idx="1">
                  <c:v>Mayor a MMUS$ 0 y menor a US$ 5 millones</c:v>
                </c:pt>
                <c:pt idx="2">
                  <c:v>US$5 a US$20 millones</c:v>
                </c:pt>
                <c:pt idx="3">
                  <c:v>US$20 a US$50 millones</c:v>
                </c:pt>
                <c:pt idx="4">
                  <c:v>Más de US$50 millones</c:v>
                </c:pt>
              </c:strCache>
            </c:strRef>
          </c:cat>
          <c:val>
            <c:numRef>
              <c:f>Hoja1!$E$2:$E$6</c:f>
              <c:numCache>
                <c:formatCode>0%</c:formatCode>
                <c:ptCount val="5"/>
                <c:pt idx="0">
                  <c:v>0.22</c:v>
                </c:pt>
                <c:pt idx="1">
                  <c:v>0.53</c:v>
                </c:pt>
                <c:pt idx="2">
                  <c:v>0.16</c:v>
                </c:pt>
                <c:pt idx="3">
                  <c:v>0.02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A4-404F-85F3-DDAFEFE0C0F4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En el año 2025 (jun 25)</c:v>
                </c:pt>
              </c:strCache>
            </c:strRef>
          </c:tx>
          <c:spPr>
            <a:solidFill>
              <a:srgbClr val="E5C6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Montserrat" panose="00000500000000000000" pitchFamily="2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US$0</c:v>
                </c:pt>
                <c:pt idx="1">
                  <c:v>Mayor a MMUS$ 0 y menor a US$ 5 millones</c:v>
                </c:pt>
                <c:pt idx="2">
                  <c:v>US$5 a US$20 millones</c:v>
                </c:pt>
                <c:pt idx="3">
                  <c:v>US$20 a US$50 millones</c:v>
                </c:pt>
                <c:pt idx="4">
                  <c:v>Más de US$50 millones</c:v>
                </c:pt>
              </c:strCache>
            </c:strRef>
          </c:cat>
          <c:val>
            <c:numRef>
              <c:f>Hoja1!$F$2:$F$6</c:f>
            </c:numRef>
          </c:val>
          <c:extLst>
            <c:ext xmlns:c16="http://schemas.microsoft.com/office/drawing/2014/chart" uri="{C3380CC4-5D6E-409C-BE32-E72D297353CC}">
              <c16:uniqueId val="{00000001-49A4-404F-85F3-DDAFEFE0C0F4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En el año 2026 (dic 25)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Montserrat" panose="00000500000000000000" pitchFamily="2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US$0</c:v>
                </c:pt>
                <c:pt idx="1">
                  <c:v>Mayor a MMUS$ 0 y menor a US$ 5 millones</c:v>
                </c:pt>
                <c:pt idx="2">
                  <c:v>US$5 a US$20 millones</c:v>
                </c:pt>
                <c:pt idx="3">
                  <c:v>US$20 a US$50 millones</c:v>
                </c:pt>
                <c:pt idx="4">
                  <c:v>Más de US$50 millones</c:v>
                </c:pt>
              </c:strCache>
            </c:strRef>
          </c:cat>
          <c:val>
            <c:numRef>
              <c:f>Hoja1!$G$2:$G$6</c:f>
              <c:numCache>
                <c:formatCode>0%</c:formatCode>
                <c:ptCount val="5"/>
                <c:pt idx="0">
                  <c:v>0.13</c:v>
                </c:pt>
                <c:pt idx="1">
                  <c:v>0.61</c:v>
                </c:pt>
                <c:pt idx="2">
                  <c:v>0.12</c:v>
                </c:pt>
                <c:pt idx="3">
                  <c:v>7.0000000000000007E-2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82-4D80-A2AC-D0E11A64C0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-43"/>
        <c:axId val="178368512"/>
        <c:axId val="178370048"/>
      </c:barChart>
      <c:catAx>
        <c:axId val="178368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Montserrat" panose="020B0604020202020204" charset="0"/>
              </a:defRPr>
            </a:pPr>
            <a:endParaRPr lang="es-CL"/>
          </a:p>
        </c:txPr>
        <c:crossAx val="178370048"/>
        <c:crosses val="autoZero"/>
        <c:auto val="1"/>
        <c:lblAlgn val="ctr"/>
        <c:lblOffset val="100"/>
        <c:noMultiLvlLbl val="0"/>
      </c:catAx>
      <c:valAx>
        <c:axId val="17837004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783685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7059405074365708"/>
          <c:y val="0.22199925034687892"/>
          <c:w val="0.32940594925634298"/>
          <c:h val="6.2872223598291144E-2"/>
        </c:manualLayout>
      </c:layout>
      <c:overlay val="0"/>
      <c:txPr>
        <a:bodyPr/>
        <a:lstStyle/>
        <a:p>
          <a:pPr>
            <a:defRPr sz="1000" b="0">
              <a:latin typeface="Montserrat" panose="020B0604020202020204" charset="0"/>
            </a:defRPr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100000"/>
              </a:lnSpc>
              <a:defRPr sz="1800"/>
            </a:pPr>
            <a:r>
              <a:rPr lang="es-CL" sz="1800" b="1" i="0" cap="all" baseline="0" dirty="0">
                <a:effectLst/>
                <a:latin typeface="Nunito Sans" panose="020B0604020202020204" charset="0"/>
              </a:rPr>
              <a:t>objetivo DE </a:t>
            </a:r>
            <a:r>
              <a:rPr lang="es-CL" sz="1800" b="1" i="0" cap="all" baseline="0">
                <a:effectLst/>
                <a:latin typeface="Nunito Sans" panose="020B0604020202020204" charset="0"/>
              </a:rPr>
              <a:t>LA Inversión </a:t>
            </a:r>
          </a:p>
        </c:rich>
      </c:tx>
      <c:layout>
        <c:manualLayout>
          <c:xMode val="edge"/>
          <c:yMode val="edge"/>
          <c:x val="0.27774711108475586"/>
          <c:y val="2.622776095825510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51183909020345753"/>
          <c:y val="0.14082440282386718"/>
          <c:w val="0.43119926315034013"/>
          <c:h val="0.85917559717613279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Hoja1!$E$1</c:f>
              <c:strCache>
                <c:ptCount val="1"/>
                <c:pt idx="0">
                  <c:v>En el año 2026 (dic 25)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Montserrat" panose="00000500000000000000" pitchFamily="2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Hoja1!$A$2:$A$7</c:f>
              <c:strCache>
                <c:ptCount val="6"/>
                <c:pt idx="0">
                  <c:v>Aumentar la capacidad de producción</c:v>
                </c:pt>
                <c:pt idx="1">
                  <c:v>Efectuar reparaciones o mejoras</c:v>
                </c:pt>
                <c:pt idx="2">
                  <c:v>Mejorar, desarrollar o introducir nuevos productos o servicios</c:v>
                </c:pt>
                <c:pt idx="3">
                  <c:v>Automatizar o digitalizar procesos</c:v>
                </c:pt>
                <c:pt idx="4">
                  <c:v>Adecuaciones a nuevas normas o disposiciones legales.</c:v>
                </c:pt>
                <c:pt idx="5">
                  <c:v>Otro</c:v>
                </c:pt>
              </c:strCache>
            </c:strRef>
          </c:cat>
          <c:val>
            <c:numRef>
              <c:f>Hoja1!$E$2:$E$7</c:f>
              <c:numCache>
                <c:formatCode>0%</c:formatCode>
                <c:ptCount val="6"/>
                <c:pt idx="0">
                  <c:v>0.33</c:v>
                </c:pt>
                <c:pt idx="1">
                  <c:v>0.19</c:v>
                </c:pt>
                <c:pt idx="2">
                  <c:v>0.19</c:v>
                </c:pt>
                <c:pt idx="3">
                  <c:v>0.17</c:v>
                </c:pt>
                <c:pt idx="4">
                  <c:v>7.0000000000000007E-2</c:v>
                </c:pt>
                <c:pt idx="5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02C-4E75-8380-9E8F343F373C}"/>
            </c:ext>
          </c:extLst>
        </c:ser>
        <c:ser>
          <c:idx val="2"/>
          <c:order val="1"/>
          <c:tx>
            <c:strRef>
              <c:f>Hoja1!$D$1</c:f>
              <c:strCache>
                <c:ptCount val="1"/>
                <c:pt idx="0">
                  <c:v>En el año 2025 (jun 25)</c:v>
                </c:pt>
              </c:strCache>
            </c:strRef>
          </c:tx>
          <c:spPr>
            <a:solidFill>
              <a:srgbClr val="E5C6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Montserrat" panose="00000500000000000000" pitchFamily="2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Hoja1!$A$2:$A$7</c:f>
              <c:strCache>
                <c:ptCount val="6"/>
                <c:pt idx="0">
                  <c:v>Aumentar la capacidad de producción</c:v>
                </c:pt>
                <c:pt idx="1">
                  <c:v>Efectuar reparaciones o mejoras</c:v>
                </c:pt>
                <c:pt idx="2">
                  <c:v>Mejorar, desarrollar o introducir nuevos productos o servicios</c:v>
                </c:pt>
                <c:pt idx="3">
                  <c:v>Automatizar o digitalizar procesos</c:v>
                </c:pt>
                <c:pt idx="4">
                  <c:v>Adecuaciones a nuevas normas o disposiciones legales.</c:v>
                </c:pt>
                <c:pt idx="5">
                  <c:v>Otro</c:v>
                </c:pt>
              </c:strCache>
            </c:strRef>
          </c:cat>
          <c:val>
            <c:numRef>
              <c:f>Hoja1!$D$2:$D$7</c:f>
            </c:numRef>
          </c:val>
          <c:extLst>
            <c:ext xmlns:c16="http://schemas.microsoft.com/office/drawing/2014/chart" uri="{C3380CC4-5D6E-409C-BE32-E72D297353CC}">
              <c16:uniqueId val="{00000006-EEB7-4B48-91AE-33C1F85DEB36}"/>
            </c:ext>
          </c:extLst>
        </c:ser>
        <c:ser>
          <c:idx val="1"/>
          <c:order val="2"/>
          <c:tx>
            <c:strRef>
              <c:f>Hoja1!$B$1</c:f>
              <c:strCache>
                <c:ptCount val="1"/>
                <c:pt idx="0">
                  <c:v>En el año 2024 (jun 24)</c:v>
                </c:pt>
              </c:strCache>
            </c:strRef>
          </c:tx>
          <c:spPr>
            <a:solidFill>
              <a:srgbClr val="0D459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2-9805-48C1-ABBC-B3B10CB201BE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9805-48C1-ABBC-B3B10CB201BE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4-9805-48C1-ABBC-B3B10CB201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latin typeface="Montserrat" panose="00000500000000000000" pitchFamily="2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Hoja1!$A$2:$A$7</c:f>
              <c:strCache>
                <c:ptCount val="6"/>
                <c:pt idx="0">
                  <c:v>Aumentar la capacidad de producción</c:v>
                </c:pt>
                <c:pt idx="1">
                  <c:v>Efectuar reparaciones o mejoras</c:v>
                </c:pt>
                <c:pt idx="2">
                  <c:v>Mejorar, desarrollar o introducir nuevos productos o servicios</c:v>
                </c:pt>
                <c:pt idx="3">
                  <c:v>Automatizar o digitalizar procesos</c:v>
                </c:pt>
                <c:pt idx="4">
                  <c:v>Adecuaciones a nuevas normas o disposiciones legales.</c:v>
                </c:pt>
                <c:pt idx="5">
                  <c:v>Otro</c:v>
                </c:pt>
              </c:strCache>
            </c:strRef>
          </c:cat>
          <c:val>
            <c:numRef>
              <c:f>Hoja1!$B$2:$B$7</c:f>
            </c:numRef>
          </c:val>
          <c:extLst>
            <c:ext xmlns:c16="http://schemas.microsoft.com/office/drawing/2014/chart" uri="{C3380CC4-5D6E-409C-BE32-E72D297353CC}">
              <c16:uniqueId val="{00000002-D35B-4853-B70A-B72DF2CC6B1F}"/>
            </c:ext>
          </c:extLst>
        </c:ser>
        <c:ser>
          <c:idx val="0"/>
          <c:order val="3"/>
          <c:tx>
            <c:strRef>
              <c:f>Hoja1!$C$1</c:f>
              <c:strCache>
                <c:ptCount val="1"/>
                <c:pt idx="0">
                  <c:v>En el año 2025 (dic 24)</c:v>
                </c:pt>
              </c:strCache>
            </c:strRef>
          </c:tx>
          <c:spPr>
            <a:solidFill>
              <a:srgbClr val="0097E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Montserrat" panose="00000500000000000000" pitchFamily="2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Hoja1!$A$2:$A$7</c:f>
              <c:strCache>
                <c:ptCount val="6"/>
                <c:pt idx="0">
                  <c:v>Aumentar la capacidad de producción</c:v>
                </c:pt>
                <c:pt idx="1">
                  <c:v>Efectuar reparaciones o mejoras</c:v>
                </c:pt>
                <c:pt idx="2">
                  <c:v>Mejorar, desarrollar o introducir nuevos productos o servicios</c:v>
                </c:pt>
                <c:pt idx="3">
                  <c:v>Automatizar o digitalizar procesos</c:v>
                </c:pt>
                <c:pt idx="4">
                  <c:v>Adecuaciones a nuevas normas o disposiciones legales.</c:v>
                </c:pt>
                <c:pt idx="5">
                  <c:v>Otro</c:v>
                </c:pt>
              </c:strCache>
            </c:strRef>
          </c:cat>
          <c:val>
            <c:numRef>
              <c:f>Hoja1!$C$2:$C$7</c:f>
              <c:numCache>
                <c:formatCode>0%</c:formatCode>
                <c:ptCount val="6"/>
                <c:pt idx="0">
                  <c:v>0.3</c:v>
                </c:pt>
                <c:pt idx="1">
                  <c:v>0.23</c:v>
                </c:pt>
                <c:pt idx="2">
                  <c:v>0.21</c:v>
                </c:pt>
                <c:pt idx="3">
                  <c:v>0.09</c:v>
                </c:pt>
                <c:pt idx="4">
                  <c:v>0.09</c:v>
                </c:pt>
                <c:pt idx="5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827-45D4-A1B5-15A37B23F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8"/>
        <c:overlap val="-8"/>
        <c:axId val="125674240"/>
        <c:axId val="125675776"/>
      </c:barChart>
      <c:catAx>
        <c:axId val="12567424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anchor="t" anchorCtr="0"/>
          <a:lstStyle/>
          <a:p>
            <a:pPr>
              <a:defRPr sz="1000" b="0">
                <a:latin typeface="Montserrat" panose="020B0604020202020204" charset="0"/>
              </a:defRPr>
            </a:pPr>
            <a:endParaRPr lang="es-CL"/>
          </a:p>
        </c:txPr>
        <c:crossAx val="125675776"/>
        <c:crosses val="autoZero"/>
        <c:auto val="1"/>
        <c:lblAlgn val="ctr"/>
        <c:lblOffset val="100"/>
        <c:noMultiLvlLbl val="0"/>
      </c:catAx>
      <c:valAx>
        <c:axId val="12567577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25674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993607619596439"/>
          <c:y val="0.74283612951289246"/>
          <c:w val="0.21701923193001038"/>
          <c:h val="0.12477871414258272"/>
        </c:manualLayout>
      </c:layout>
      <c:overlay val="0"/>
      <c:txPr>
        <a:bodyPr/>
        <a:lstStyle/>
        <a:p>
          <a:pPr>
            <a:defRPr sz="1000">
              <a:latin typeface="Montserrat" panose="00000500000000000000" pitchFamily="2" charset="0"/>
            </a:defRPr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818777982036121E-2"/>
          <c:y val="0.10686169513797635"/>
          <c:w val="0.95416666666666672"/>
          <c:h val="0.645236530880420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 el año 2025 (dic 24)</c:v>
                </c:pt>
              </c:strCache>
            </c:strRef>
          </c:tx>
          <c:spPr>
            <a:solidFill>
              <a:srgbClr val="0097E1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8CF-4B37-B82F-4D9C0ACB1DE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8CF-4B37-B82F-4D9C0ACB1D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latin typeface="Montserrat" panose="020B0604020202020204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0.56000000000000005</c:v>
                </c:pt>
                <c:pt idx="1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57-4603-879D-ED1048C8CB4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En el año 2025 (jun 25)</c:v>
                </c:pt>
              </c:strCache>
            </c:strRef>
          </c:tx>
          <c:spPr>
            <a:solidFill>
              <a:srgbClr val="E5C6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Montserrat" panose="020B0604020202020204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Hoja1!$C$2:$C$3</c:f>
            </c:numRef>
          </c:val>
          <c:extLst>
            <c:ext xmlns:c16="http://schemas.microsoft.com/office/drawing/2014/chart" uri="{C3380CC4-5D6E-409C-BE32-E72D297353CC}">
              <c16:uniqueId val="{00000004-B3BF-42B9-9D51-AFA875F663F7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En el año 2026 (dic 25)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Montserrat" panose="00000500000000000000" pitchFamily="2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Hoja1!$A$2:$A$3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Hoja1!$D$2:$D$3</c:f>
              <c:numCache>
                <c:formatCode>0%</c:formatCode>
                <c:ptCount val="2"/>
                <c:pt idx="0">
                  <c:v>0.62</c:v>
                </c:pt>
                <c:pt idx="1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95-497A-A4CE-6DE6E76ABA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6"/>
        <c:overlap val="-31"/>
        <c:axId val="143404416"/>
        <c:axId val="143414400"/>
      </c:barChart>
      <c:catAx>
        <c:axId val="143404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Montserrat" panose="020B0604020202020204" charset="0"/>
              </a:defRPr>
            </a:pPr>
            <a:endParaRPr lang="es-CL"/>
          </a:p>
        </c:txPr>
        <c:crossAx val="143414400"/>
        <c:crosses val="autoZero"/>
        <c:auto val="1"/>
        <c:lblAlgn val="ctr"/>
        <c:lblOffset val="100"/>
        <c:noMultiLvlLbl val="0"/>
      </c:catAx>
      <c:valAx>
        <c:axId val="1434144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43404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1985395341267514E-4"/>
          <c:y val="0.90003942181340346"/>
          <c:w val="0.99918014604658734"/>
          <c:h val="9.9960578186596566E-2"/>
        </c:manualLayout>
      </c:layout>
      <c:overlay val="0"/>
      <c:txPr>
        <a:bodyPr/>
        <a:lstStyle/>
        <a:p>
          <a:pPr>
            <a:defRPr sz="1000">
              <a:latin typeface="Montserrat" panose="020B0604020202020204" charset="0"/>
            </a:defRPr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s-ES" sz="1800" b="1" i="0" cap="all" baseline="0">
                <a:effectLst/>
                <a:latin typeface="Nunito Sans" panose="020B0604020202020204" charset="0"/>
              </a:rPr>
              <a:t>EMPLEO</a:t>
            </a:r>
            <a:endParaRPr lang="es-ES" sz="1800" b="1" i="0" cap="all" baseline="0" dirty="0">
              <a:effectLst/>
              <a:latin typeface="Nunito Sans" panose="020B0604020202020204" charset="0"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2.2916666666666665E-2"/>
          <c:y val="0.19320211071606685"/>
          <c:w val="0.95416666666666672"/>
          <c:h val="0.5871125166601284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En el año 2023 (jun 23)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Montserrat" panose="020B0604020202020204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Aumentará</c:v>
                </c:pt>
                <c:pt idx="1">
                  <c:v>Disminuirá</c:v>
                </c:pt>
                <c:pt idx="2">
                  <c:v>Se mantendrá</c:v>
                </c:pt>
              </c:strCache>
            </c:strRef>
          </c:cat>
          <c:val>
            <c:numRef>
              <c:f>Hoja1!$B$2:$B$4</c:f>
            </c:numRef>
          </c:val>
          <c:extLst>
            <c:ext xmlns:c16="http://schemas.microsoft.com/office/drawing/2014/chart" uri="{C3380CC4-5D6E-409C-BE32-E72D297353CC}">
              <c16:uniqueId val="{00000001-ABB6-48B1-9240-66B15CE609CF}"/>
            </c:ext>
          </c:extLst>
        </c:ser>
        <c:ser>
          <c:idx val="0"/>
          <c:order val="1"/>
          <c:tx>
            <c:strRef>
              <c:f>Hoja1!$C$1</c:f>
              <c:strCache>
                <c:ptCount val="1"/>
                <c:pt idx="0">
                  <c:v>En el año 2024 (dic 23)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Montserrat" panose="020B0604020202020204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Aumentará</c:v>
                </c:pt>
                <c:pt idx="1">
                  <c:v>Disminuirá</c:v>
                </c:pt>
                <c:pt idx="2">
                  <c:v>Se mantendrá</c:v>
                </c:pt>
              </c:strCache>
            </c:strRef>
          </c:cat>
          <c:val>
            <c:numRef>
              <c:f>Hoja1!$C$2:$C$4</c:f>
            </c:numRef>
          </c:val>
          <c:extLst>
            <c:ext xmlns:c16="http://schemas.microsoft.com/office/drawing/2014/chart" uri="{C3380CC4-5D6E-409C-BE32-E72D297353CC}">
              <c16:uniqueId val="{00000000-ABB6-48B1-9240-66B15CE609C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En el año 2024 (jun 24)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Montserrat" panose="00000500000000000000" pitchFamily="2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Aumentará</c:v>
                </c:pt>
                <c:pt idx="1">
                  <c:v>Disminuirá</c:v>
                </c:pt>
                <c:pt idx="2">
                  <c:v>Se mantendrá</c:v>
                </c:pt>
              </c:strCache>
            </c:strRef>
          </c:cat>
          <c:val>
            <c:numRef>
              <c:f>Hoja1!$D$2:$D$4</c:f>
            </c:numRef>
          </c:val>
          <c:extLst>
            <c:ext xmlns:c16="http://schemas.microsoft.com/office/drawing/2014/chart" uri="{C3380CC4-5D6E-409C-BE32-E72D297353CC}">
              <c16:uniqueId val="{00000003-ABB6-48B1-9240-66B15CE609CF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En el año 2025 (dic 24)</c:v>
                </c:pt>
              </c:strCache>
            </c:strRef>
          </c:tx>
          <c:spPr>
            <a:solidFill>
              <a:srgbClr val="0097E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Montserrat" panose="00000500000000000000" pitchFamily="2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Aumentará</c:v>
                </c:pt>
                <c:pt idx="1">
                  <c:v>Disminuirá</c:v>
                </c:pt>
                <c:pt idx="2">
                  <c:v>Se mantendrá</c:v>
                </c:pt>
              </c:strCache>
            </c:strRef>
          </c:cat>
          <c:val>
            <c:numRef>
              <c:f>Hoja1!$E$2:$E$4</c:f>
              <c:numCache>
                <c:formatCode>0%</c:formatCode>
                <c:ptCount val="3"/>
                <c:pt idx="0">
                  <c:v>0.26</c:v>
                </c:pt>
                <c:pt idx="1">
                  <c:v>0.17</c:v>
                </c:pt>
                <c:pt idx="2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00-44E9-BA30-526CA0A38E39}"/>
            </c:ext>
          </c:extLst>
        </c:ser>
        <c:ser>
          <c:idx val="5"/>
          <c:order val="4"/>
          <c:tx>
            <c:strRef>
              <c:f>Hoja1!$G$1</c:f>
              <c:strCache>
                <c:ptCount val="1"/>
                <c:pt idx="0">
                  <c:v>En el año 2026 (dic 25)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Montserrat" panose="00000500000000000000" pitchFamily="2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Aumentará</c:v>
                </c:pt>
                <c:pt idx="1">
                  <c:v>Disminuirá</c:v>
                </c:pt>
                <c:pt idx="2">
                  <c:v>Se mantendrá</c:v>
                </c:pt>
              </c:strCache>
            </c:strRef>
          </c:cat>
          <c:val>
            <c:numRef>
              <c:f>Hoja1!$G$2:$G$4</c:f>
              <c:numCache>
                <c:formatCode>0%</c:formatCode>
                <c:ptCount val="3"/>
                <c:pt idx="0">
                  <c:v>0.46</c:v>
                </c:pt>
                <c:pt idx="1">
                  <c:v>0.11</c:v>
                </c:pt>
                <c:pt idx="2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14-4169-A82A-3D6901047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6"/>
        <c:overlap val="-31"/>
        <c:axId val="210341248"/>
        <c:axId val="210351232"/>
      </c:barChart>
      <c:catAx>
        <c:axId val="210341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Montserrat" panose="020B0604020202020204" charset="0"/>
              </a:defRPr>
            </a:pPr>
            <a:endParaRPr lang="es-CL"/>
          </a:p>
        </c:txPr>
        <c:crossAx val="210351232"/>
        <c:crosses val="autoZero"/>
        <c:auto val="1"/>
        <c:lblAlgn val="ctr"/>
        <c:lblOffset val="100"/>
        <c:noMultiLvlLbl val="0"/>
      </c:catAx>
      <c:valAx>
        <c:axId val="21035123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1034124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000" b="0">
              <a:latin typeface="Montserrat" panose="020B0604020202020204" charset="0"/>
            </a:defRPr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s-ES" sz="1800" b="1" i="0" cap="all" baseline="0" dirty="0">
                <a:effectLst/>
                <a:latin typeface="Nunito Sans" panose="020B0604020202020204" charset="0"/>
              </a:rPr>
              <a:t> </a:t>
            </a:r>
            <a:r>
              <a:rPr lang="es-ES" sz="1800" b="1" i="0" cap="all" baseline="0">
                <a:effectLst/>
                <a:latin typeface="Nunito Sans" panose="020B0604020202020204" charset="0"/>
              </a:rPr>
              <a:t>Las remuneraciones</a:t>
            </a:r>
            <a:endParaRPr lang="es-CL" sz="1800" dirty="0">
              <a:effectLst/>
              <a:latin typeface="Nunito Sans" panose="020B0604020202020204" charset="0"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1.4115603437285063E-2"/>
          <c:y val="0.21108331883087578"/>
          <c:w val="0.9841838839341388"/>
          <c:h val="0.50932339629991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En el año 2023 (jun 23)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Montserrat" panose="020B0604020202020204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Aumentarán por sobre la inflación</c:v>
                </c:pt>
                <c:pt idx="1">
                  <c:v>Aumentarán en línea con la inflación</c:v>
                </c:pt>
                <c:pt idx="2">
                  <c:v>Aumentarán por debajo de la inflación</c:v>
                </c:pt>
                <c:pt idx="3">
                  <c:v>Se mantendrán</c:v>
                </c:pt>
                <c:pt idx="4">
                  <c:v>Disminuirán</c:v>
                </c:pt>
              </c:strCache>
            </c:strRef>
          </c:cat>
          <c:val>
            <c:numRef>
              <c:f>Hoja1!$B$2:$B$6</c:f>
            </c:numRef>
          </c:val>
          <c:extLst>
            <c:ext xmlns:c16="http://schemas.microsoft.com/office/drawing/2014/chart" uri="{C3380CC4-5D6E-409C-BE32-E72D297353CC}">
              <c16:uniqueId val="{00000000-9A57-4603-879D-ED1048C8CB4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En el año 2024 (dic 23)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Montserrat" panose="020B0604020202020204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Hoja1!$A$2:$A$6</c:f>
              <c:strCache>
                <c:ptCount val="5"/>
                <c:pt idx="0">
                  <c:v>Aumentarán por sobre la inflación</c:v>
                </c:pt>
                <c:pt idx="1">
                  <c:v>Aumentarán en línea con la inflación</c:v>
                </c:pt>
                <c:pt idx="2">
                  <c:v>Aumentarán por debajo de la inflación</c:v>
                </c:pt>
                <c:pt idx="3">
                  <c:v>Se mantendrán</c:v>
                </c:pt>
                <c:pt idx="4">
                  <c:v>Disminuirán</c:v>
                </c:pt>
              </c:strCache>
            </c:strRef>
          </c:cat>
          <c:val>
            <c:numRef>
              <c:f>Hoja1!$C$2:$C$6</c:f>
            </c:numRef>
          </c:val>
          <c:extLst>
            <c:ext xmlns:c16="http://schemas.microsoft.com/office/drawing/2014/chart" uri="{C3380CC4-5D6E-409C-BE32-E72D297353CC}">
              <c16:uniqueId val="{00000001-9A57-4603-879D-ED1048C8CB4B}"/>
            </c:ext>
          </c:extLst>
        </c:ser>
        <c:ser>
          <c:idx val="3"/>
          <c:order val="2"/>
          <c:tx>
            <c:strRef>
              <c:f>Hoja1!$D$1</c:f>
              <c:strCache>
                <c:ptCount val="1"/>
                <c:pt idx="0">
                  <c:v>En el año 2024 (jun 24)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1"/>
              <c:layout>
                <c:manualLayout>
                  <c:x val="8.8285955289489002E-3"/>
                  <c:y val="-3.29546061976456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D8-4087-8E11-8A6A97D121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latin typeface="Montserrat" panose="00000500000000000000" pitchFamily="2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Aumentarán por sobre la inflación</c:v>
                </c:pt>
                <c:pt idx="1">
                  <c:v>Aumentarán en línea con la inflación</c:v>
                </c:pt>
                <c:pt idx="2">
                  <c:v>Aumentarán por debajo de la inflación</c:v>
                </c:pt>
                <c:pt idx="3">
                  <c:v>Se mantendrán</c:v>
                </c:pt>
                <c:pt idx="4">
                  <c:v>Disminuirán</c:v>
                </c:pt>
              </c:strCache>
            </c:strRef>
          </c:cat>
          <c:val>
            <c:numRef>
              <c:f>Hoja1!$D$2:$D$6</c:f>
            </c:numRef>
          </c:val>
          <c:extLst>
            <c:ext xmlns:c16="http://schemas.microsoft.com/office/drawing/2014/chart" uri="{C3380CC4-5D6E-409C-BE32-E72D297353CC}">
              <c16:uniqueId val="{00000000-ACD8-4087-8E11-8A6A97D121D4}"/>
            </c:ext>
          </c:extLst>
        </c:ser>
        <c:ser>
          <c:idx val="2"/>
          <c:order val="3"/>
          <c:tx>
            <c:strRef>
              <c:f>Hoja1!$E$1</c:f>
              <c:strCache>
                <c:ptCount val="1"/>
                <c:pt idx="0">
                  <c:v>En el año 2025 (dic 24)</c:v>
                </c:pt>
              </c:strCache>
            </c:strRef>
          </c:tx>
          <c:spPr>
            <a:solidFill>
              <a:srgbClr val="0097E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latin typeface="Montserrat" panose="00000500000000000000" pitchFamily="2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Aumentarán por sobre la inflación</c:v>
                </c:pt>
                <c:pt idx="1">
                  <c:v>Aumentarán en línea con la inflación</c:v>
                </c:pt>
                <c:pt idx="2">
                  <c:v>Aumentarán por debajo de la inflación</c:v>
                </c:pt>
                <c:pt idx="3">
                  <c:v>Se mantendrán</c:v>
                </c:pt>
                <c:pt idx="4">
                  <c:v>Disminuirán</c:v>
                </c:pt>
              </c:strCache>
            </c:strRef>
          </c:cat>
          <c:val>
            <c:numRef>
              <c:f>Hoja1!$E$2:$E$6</c:f>
              <c:numCache>
                <c:formatCode>0%</c:formatCode>
                <c:ptCount val="5"/>
                <c:pt idx="0">
                  <c:v>0.14000000000000001</c:v>
                </c:pt>
                <c:pt idx="1">
                  <c:v>0.67</c:v>
                </c:pt>
                <c:pt idx="2">
                  <c:v>0.05</c:v>
                </c:pt>
                <c:pt idx="3">
                  <c:v>0.14000000000000001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2B-46B4-8A0D-50CD182409DE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En el año 2025 (dic 24)2</c:v>
                </c:pt>
              </c:strCache>
            </c:strRef>
          </c:tx>
          <c:spPr>
            <a:solidFill>
              <a:srgbClr val="E5C600"/>
            </a:solidFill>
          </c:spPr>
          <c:invertIfNegative val="0"/>
          <c:dLbls>
            <c:dLbl>
              <c:idx val="1"/>
              <c:layout>
                <c:manualLayout>
                  <c:x val="4.12164031548398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2B-46B4-8A0D-50CD182409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Montserrat" panose="00000500000000000000" pitchFamily="2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Aumentarán por sobre la inflación</c:v>
                </c:pt>
                <c:pt idx="1">
                  <c:v>Aumentarán en línea con la inflación</c:v>
                </c:pt>
                <c:pt idx="2">
                  <c:v>Aumentarán por debajo de la inflación</c:v>
                </c:pt>
                <c:pt idx="3">
                  <c:v>Se mantendrán</c:v>
                </c:pt>
                <c:pt idx="4">
                  <c:v>Disminuirán</c:v>
                </c:pt>
              </c:strCache>
            </c:strRef>
          </c:cat>
          <c:val>
            <c:numRef>
              <c:f>Hoja1!$F$2:$F$6</c:f>
            </c:numRef>
          </c:val>
          <c:extLst>
            <c:ext xmlns:c16="http://schemas.microsoft.com/office/drawing/2014/chart" uri="{C3380CC4-5D6E-409C-BE32-E72D297353CC}">
              <c16:uniqueId val="{00000001-292B-46B4-8A0D-50CD182409DE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En el año 2026 (dic 25)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Montserrat" panose="00000500000000000000" pitchFamily="2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Hoja1!$A$2:$A$6</c:f>
              <c:strCache>
                <c:ptCount val="5"/>
                <c:pt idx="0">
                  <c:v>Aumentarán por sobre la inflación</c:v>
                </c:pt>
                <c:pt idx="1">
                  <c:v>Aumentarán en línea con la inflación</c:v>
                </c:pt>
                <c:pt idx="2">
                  <c:v>Aumentarán por debajo de la inflación</c:v>
                </c:pt>
                <c:pt idx="3">
                  <c:v>Se mantendrán</c:v>
                </c:pt>
                <c:pt idx="4">
                  <c:v>Disminuirán</c:v>
                </c:pt>
              </c:strCache>
            </c:strRef>
          </c:cat>
          <c:val>
            <c:numRef>
              <c:f>Hoja1!$G$2:$G$6</c:f>
              <c:numCache>
                <c:formatCode>0%</c:formatCode>
                <c:ptCount val="5"/>
                <c:pt idx="0">
                  <c:v>0.18</c:v>
                </c:pt>
                <c:pt idx="1">
                  <c:v>0.68</c:v>
                </c:pt>
                <c:pt idx="2">
                  <c:v>0</c:v>
                </c:pt>
                <c:pt idx="3">
                  <c:v>0.15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57-472C-BA35-67C81C77F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6"/>
        <c:overlap val="-31"/>
        <c:axId val="143894400"/>
        <c:axId val="143895936"/>
      </c:barChart>
      <c:catAx>
        <c:axId val="143894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Montserrat" panose="020B0604020202020204" charset="0"/>
              </a:defRPr>
            </a:pPr>
            <a:endParaRPr lang="es-CL"/>
          </a:p>
        </c:txPr>
        <c:crossAx val="143895936"/>
        <c:crosses val="autoZero"/>
        <c:auto val="1"/>
        <c:lblAlgn val="ctr"/>
        <c:lblOffset val="100"/>
        <c:noMultiLvlLbl val="0"/>
      </c:catAx>
      <c:valAx>
        <c:axId val="1438959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438944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5548287693739407"/>
          <c:y val="0.20246448845661644"/>
          <c:w val="0.37444923769937827"/>
          <c:h val="0.13299676822672812"/>
        </c:manualLayout>
      </c:layout>
      <c:overlay val="0"/>
      <c:txPr>
        <a:bodyPr/>
        <a:lstStyle/>
        <a:p>
          <a:pPr>
            <a:defRPr sz="1000" b="0">
              <a:latin typeface="Montserrat" panose="020B0604020202020204" charset="0"/>
            </a:defRPr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s-ES" sz="1800" b="1" i="0" cap="all" baseline="0">
                <a:effectLst/>
                <a:latin typeface="Nunito Sans" panose="020B0604020202020204" charset="0"/>
              </a:rPr>
              <a:t>ventas</a:t>
            </a:r>
            <a:endParaRPr lang="es-ES" sz="1800" b="1" i="0" cap="all" baseline="0" dirty="0">
              <a:effectLst/>
              <a:latin typeface="Nunito Sans" panose="020B0604020202020204" charset="0"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2.2916666666666665E-2"/>
          <c:y val="0.36463966687598615"/>
          <c:w val="0.95416666666666672"/>
          <c:h val="0.4392688289228105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En el año 2025 (dic 24)</c:v>
                </c:pt>
              </c:strCache>
            </c:strRef>
          </c:tx>
          <c:spPr>
            <a:solidFill>
              <a:srgbClr val="0097E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Montserrat" panose="020B0604020202020204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Aumentarán</c:v>
                </c:pt>
                <c:pt idx="1">
                  <c:v>Disminuirán</c:v>
                </c:pt>
                <c:pt idx="2">
                  <c:v>Se mantendrán</c:v>
                </c:pt>
              </c:strCache>
            </c:strRef>
          </c:cat>
          <c:val>
            <c:numRef>
              <c:f>Hoja1!$C$2:$C$4</c:f>
              <c:numCache>
                <c:formatCode>0%</c:formatCode>
                <c:ptCount val="3"/>
                <c:pt idx="0">
                  <c:v>0.35</c:v>
                </c:pt>
                <c:pt idx="1">
                  <c:v>0.09</c:v>
                </c:pt>
                <c:pt idx="2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57-4603-879D-ED1048C8CB4B}"/>
            </c:ext>
          </c:extLst>
        </c:ser>
        <c:ser>
          <c:idx val="3"/>
          <c:order val="1"/>
          <c:tx>
            <c:strRef>
              <c:f>Hoja1!$D$1</c:f>
              <c:strCache>
                <c:ptCount val="1"/>
                <c:pt idx="0">
                  <c:v>En el año 2025 (jun 25)</c:v>
                </c:pt>
              </c:strCache>
            </c:strRef>
          </c:tx>
          <c:spPr>
            <a:solidFill>
              <a:srgbClr val="E5C600"/>
            </a:solidFill>
          </c:spPr>
          <c:invertIfNegative val="0"/>
          <c:dLbls>
            <c:dLbl>
              <c:idx val="0"/>
              <c:layout>
                <c:manualLayout>
                  <c:x val="7.6463577598339235E-3"/>
                  <c:y val="-6.784593995022069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AA-44EF-8CB7-947531EBA849}"/>
                </c:ext>
              </c:extLst>
            </c:dLbl>
            <c:dLbl>
              <c:idx val="2"/>
              <c:layout>
                <c:manualLayout>
                  <c:x val="1.1469536639750871E-2"/>
                  <c:y val="-1.850365192153868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>
                      <a:latin typeface="Montserrat" panose="00000500000000000000" pitchFamily="2" charset="0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63683051848022"/>
                      <c:h val="7.05545704748736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1AA-44EF-8CB7-947531EBA8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Montserrat" panose="00000500000000000000" pitchFamily="2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Aumentarán</c:v>
                </c:pt>
                <c:pt idx="1">
                  <c:v>Disminuirán</c:v>
                </c:pt>
                <c:pt idx="2">
                  <c:v>Se mantendrán</c:v>
                </c:pt>
              </c:strCache>
            </c:strRef>
          </c:cat>
          <c:val>
            <c:numRef>
              <c:f>Hoja1!$D$2:$D$4</c:f>
            </c:numRef>
          </c:val>
          <c:extLst>
            <c:ext xmlns:c16="http://schemas.microsoft.com/office/drawing/2014/chart" uri="{C3380CC4-5D6E-409C-BE32-E72D297353CC}">
              <c16:uniqueId val="{00000000-ED21-468F-928D-341101BC8DBF}"/>
            </c:ext>
          </c:extLst>
        </c:ser>
        <c:ser>
          <c:idx val="0"/>
          <c:order val="2"/>
          <c:tx>
            <c:strRef>
              <c:f>Hoja1!$E$1</c:f>
              <c:strCache>
                <c:ptCount val="1"/>
                <c:pt idx="0">
                  <c:v>En el año 2026 (dic 25)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Montserrat" panose="00000500000000000000" pitchFamily="2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Aumentarán</c:v>
                </c:pt>
                <c:pt idx="1">
                  <c:v>Disminuirán</c:v>
                </c:pt>
                <c:pt idx="2">
                  <c:v>Se mantendrán</c:v>
                </c:pt>
              </c:strCache>
            </c:strRef>
          </c:cat>
          <c:val>
            <c:numRef>
              <c:f>Hoja1!$E$2:$E$4</c:f>
              <c:numCache>
                <c:formatCode>0%</c:formatCode>
                <c:ptCount val="3"/>
                <c:pt idx="0">
                  <c:v>0.68</c:v>
                </c:pt>
                <c:pt idx="1">
                  <c:v>0.05</c:v>
                </c:pt>
                <c:pt idx="2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E0-43A5-AB99-96179F182C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6"/>
        <c:overlap val="-31"/>
        <c:axId val="144258560"/>
        <c:axId val="144260096"/>
      </c:barChart>
      <c:catAx>
        <c:axId val="144258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Montserrat" panose="020B0604020202020204" charset="0"/>
              </a:defRPr>
            </a:pPr>
            <a:endParaRPr lang="es-CL"/>
          </a:p>
        </c:txPr>
        <c:crossAx val="144260096"/>
        <c:crosses val="autoZero"/>
        <c:auto val="1"/>
        <c:lblAlgn val="ctr"/>
        <c:lblOffset val="100"/>
        <c:noMultiLvlLbl val="0"/>
      </c:catAx>
      <c:valAx>
        <c:axId val="14426009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442585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0828034085548043E-2"/>
          <c:y val="0.86812053890793484"/>
          <c:w val="0.93977921292487332"/>
          <c:h val="0.1281787307077574"/>
        </c:manualLayout>
      </c:layout>
      <c:overlay val="0"/>
      <c:txPr>
        <a:bodyPr/>
        <a:lstStyle/>
        <a:p>
          <a:pPr>
            <a:defRPr sz="1000" b="0">
              <a:latin typeface="Montserrat" panose="020B0604020202020204" charset="0"/>
            </a:defRPr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s-ES" sz="1800" b="1" i="0" cap="all" baseline="0">
                <a:effectLst/>
                <a:latin typeface="Nunito Sans" panose="020B0604020202020204" charset="0"/>
              </a:rPr>
              <a:t>UTILIDADES</a:t>
            </a:r>
            <a:endParaRPr lang="es-ES" sz="1800" b="1" i="0" cap="all" baseline="0" dirty="0">
              <a:effectLst/>
              <a:latin typeface="Nunito Sans" panose="020B0604020202020204" charset="0"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2.2916666666666665E-2"/>
          <c:y val="0.2499170249624463"/>
          <c:w val="0.95416666666666672"/>
          <c:h val="0.553991470836350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Hoja1!$C$1</c:f>
              <c:strCache>
                <c:ptCount val="1"/>
                <c:pt idx="0">
                  <c:v>En el año 2025 (dic 24)</c:v>
                </c:pt>
              </c:strCache>
            </c:strRef>
          </c:tx>
          <c:spPr>
            <a:solidFill>
              <a:srgbClr val="0097E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>
                    <a:latin typeface="Montserrat" panose="00000500000000000000" pitchFamily="2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Aumentarán</c:v>
                </c:pt>
                <c:pt idx="1">
                  <c:v>Disminuirán</c:v>
                </c:pt>
                <c:pt idx="2">
                  <c:v>Se mantendrán</c:v>
                </c:pt>
              </c:strCache>
            </c:strRef>
          </c:cat>
          <c:val>
            <c:numRef>
              <c:f>Hoja1!$C$2:$C$4</c:f>
              <c:numCache>
                <c:formatCode>0%</c:formatCode>
                <c:ptCount val="3"/>
                <c:pt idx="0">
                  <c:v>0.28999999999999998</c:v>
                </c:pt>
                <c:pt idx="1">
                  <c:v>0.23</c:v>
                </c:pt>
                <c:pt idx="2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1A-479E-A1C7-8F8FCF761F9F}"/>
            </c:ext>
          </c:extLst>
        </c:ser>
        <c:ser>
          <c:idx val="0"/>
          <c:order val="1"/>
          <c:tx>
            <c:strRef>
              <c:f>Hoja1!$D$1</c:f>
              <c:strCache>
                <c:ptCount val="1"/>
                <c:pt idx="0">
                  <c:v>En el año 2025 (jun 25)</c:v>
                </c:pt>
              </c:strCache>
            </c:strRef>
          </c:tx>
          <c:spPr>
            <a:solidFill>
              <a:srgbClr val="E5C6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Montserrat" panose="00000500000000000000" pitchFamily="2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Aumentarán</c:v>
                </c:pt>
                <c:pt idx="1">
                  <c:v>Disminuirán</c:v>
                </c:pt>
                <c:pt idx="2">
                  <c:v>Se mantendrán</c:v>
                </c:pt>
              </c:strCache>
            </c:strRef>
          </c:cat>
          <c:val>
            <c:numRef>
              <c:f>Hoja1!$D$2:$D$4</c:f>
            </c:numRef>
          </c:val>
          <c:extLst>
            <c:ext xmlns:c16="http://schemas.microsoft.com/office/drawing/2014/chart" uri="{C3380CC4-5D6E-409C-BE32-E72D297353CC}">
              <c16:uniqueId val="{00000000-3BD7-4C42-95B4-341F31298DE8}"/>
            </c:ext>
          </c:extLst>
        </c:ser>
        <c:ser>
          <c:idx val="1"/>
          <c:order val="2"/>
          <c:tx>
            <c:strRef>
              <c:f>Hoja1!$E$1</c:f>
              <c:strCache>
                <c:ptCount val="1"/>
                <c:pt idx="0">
                  <c:v>En el año 2026 (dic 25)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Montserrat" panose="00000500000000000000" pitchFamily="2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Hoja1!$A$2:$A$4</c:f>
              <c:strCache>
                <c:ptCount val="3"/>
                <c:pt idx="0">
                  <c:v>Aumentarán</c:v>
                </c:pt>
                <c:pt idx="1">
                  <c:v>Disminuirán</c:v>
                </c:pt>
                <c:pt idx="2">
                  <c:v>Se mantendrán</c:v>
                </c:pt>
              </c:strCache>
            </c:strRef>
          </c:cat>
          <c:val>
            <c:numRef>
              <c:f>Hoja1!$E$2:$E$4</c:f>
              <c:numCache>
                <c:formatCode>0%</c:formatCode>
                <c:ptCount val="3"/>
                <c:pt idx="0">
                  <c:v>0.54</c:v>
                </c:pt>
                <c:pt idx="1">
                  <c:v>0.11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A2-4D1F-A464-AD1F3A4F19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6"/>
        <c:overlap val="-31"/>
        <c:axId val="144312960"/>
        <c:axId val="144322944"/>
      </c:barChart>
      <c:catAx>
        <c:axId val="144312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Montserrat" panose="020B0604020202020204" charset="0"/>
              </a:defRPr>
            </a:pPr>
            <a:endParaRPr lang="es-CL"/>
          </a:p>
        </c:txPr>
        <c:crossAx val="144322944"/>
        <c:crosses val="autoZero"/>
        <c:auto val="1"/>
        <c:lblAlgn val="ctr"/>
        <c:lblOffset val="100"/>
        <c:noMultiLvlLbl val="0"/>
      </c:catAx>
      <c:valAx>
        <c:axId val="1443229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4431296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000" b="0">
              <a:latin typeface="Montserrat" panose="020B0604020202020204" charset="0"/>
            </a:defRPr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EA3A7-74D4-4C7D-A017-EEDA23CE1CB2}" type="datetimeFigureOut">
              <a:rPr lang="en-US" smtClean="0"/>
              <a:t>3/2/2026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D7A6B-7AAB-4109-A837-2E467B27FD0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08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27358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RR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9353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7998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4844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>
          <a:extLst>
            <a:ext uri="{FF2B5EF4-FFF2-40B4-BE49-F238E27FC236}">
              <a16:creationId xmlns:a16="http://schemas.microsoft.com/office/drawing/2014/main" id="{118FD3B9-4052-047D-C6E0-264B3392D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8d3b44f08_0_64:notes">
            <a:extLst>
              <a:ext uri="{FF2B5EF4-FFF2-40B4-BE49-F238E27FC236}">
                <a16:creationId xmlns:a16="http://schemas.microsoft.com/office/drawing/2014/main" id="{A84345E7-3227-2ECF-A264-B9B04D7E4C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8d3b44f08_0_64:notes">
            <a:extLst>
              <a:ext uri="{FF2B5EF4-FFF2-40B4-BE49-F238E27FC236}">
                <a16:creationId xmlns:a16="http://schemas.microsoft.com/office/drawing/2014/main" id="{C7BACD58-848C-2007-AD8B-63155E3F55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5668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>
          <a:extLst>
            <a:ext uri="{FF2B5EF4-FFF2-40B4-BE49-F238E27FC236}">
              <a16:creationId xmlns:a16="http://schemas.microsoft.com/office/drawing/2014/main" id="{F4B06C28-9E45-E762-BF07-C7E0151AF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8d3b44f08_0_64:notes">
            <a:extLst>
              <a:ext uri="{FF2B5EF4-FFF2-40B4-BE49-F238E27FC236}">
                <a16:creationId xmlns:a16="http://schemas.microsoft.com/office/drawing/2014/main" id="{E3C66C41-191E-B52D-7F61-86E24313E4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8d3b44f08_0_64:notes">
            <a:extLst>
              <a:ext uri="{FF2B5EF4-FFF2-40B4-BE49-F238E27FC236}">
                <a16:creationId xmlns:a16="http://schemas.microsoft.com/office/drawing/2014/main" id="{60E85E89-C0F6-83D8-6322-3127A179BA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036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>
          <a:extLst>
            <a:ext uri="{FF2B5EF4-FFF2-40B4-BE49-F238E27FC236}">
              <a16:creationId xmlns:a16="http://schemas.microsoft.com/office/drawing/2014/main" id="{C904F19D-02AF-A91A-639E-CC4980C35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8d3b44f08_0_64:notes">
            <a:extLst>
              <a:ext uri="{FF2B5EF4-FFF2-40B4-BE49-F238E27FC236}">
                <a16:creationId xmlns:a16="http://schemas.microsoft.com/office/drawing/2014/main" id="{CE616CF4-23BC-2A24-31A7-4AEE6EE7C6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8d3b44f08_0_64:notes">
            <a:extLst>
              <a:ext uri="{FF2B5EF4-FFF2-40B4-BE49-F238E27FC236}">
                <a16:creationId xmlns:a16="http://schemas.microsoft.com/office/drawing/2014/main" id="{309DBDA3-1FB6-E7F3-9C63-2DDF653B7D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5573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>
          <a:extLst>
            <a:ext uri="{FF2B5EF4-FFF2-40B4-BE49-F238E27FC236}">
              <a16:creationId xmlns:a16="http://schemas.microsoft.com/office/drawing/2014/main" id="{F377186B-BF6C-6224-9017-B179EAEDC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8d3b44f08_0_64:notes">
            <a:extLst>
              <a:ext uri="{FF2B5EF4-FFF2-40B4-BE49-F238E27FC236}">
                <a16:creationId xmlns:a16="http://schemas.microsoft.com/office/drawing/2014/main" id="{EA23866D-D875-B57A-98EF-E9AB7EB054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8d3b44f08_0_64:notes">
            <a:extLst>
              <a:ext uri="{FF2B5EF4-FFF2-40B4-BE49-F238E27FC236}">
                <a16:creationId xmlns:a16="http://schemas.microsoft.com/office/drawing/2014/main" id="{C5493F46-DCFC-9398-12B1-24C4651CC0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Otros pendiente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2493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>
          <a:extLst>
            <a:ext uri="{FF2B5EF4-FFF2-40B4-BE49-F238E27FC236}">
              <a16:creationId xmlns:a16="http://schemas.microsoft.com/office/drawing/2014/main" id="{CB0A7C86-BF67-3043-10C2-B2D14D724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8d3b44f08_0_64:notes">
            <a:extLst>
              <a:ext uri="{FF2B5EF4-FFF2-40B4-BE49-F238E27FC236}">
                <a16:creationId xmlns:a16="http://schemas.microsoft.com/office/drawing/2014/main" id="{A156BBEB-FBB0-6DBC-D4AF-9894B4D62E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8d3b44f08_0_64:notes">
            <a:extLst>
              <a:ext uri="{FF2B5EF4-FFF2-40B4-BE49-F238E27FC236}">
                <a16:creationId xmlns:a16="http://schemas.microsoft.com/office/drawing/2014/main" id="{210BCF14-1089-E199-A9A8-FF6C4F6D1A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Revisar tabulación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34951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>
          <a:extLst>
            <a:ext uri="{FF2B5EF4-FFF2-40B4-BE49-F238E27FC236}">
              <a16:creationId xmlns:a16="http://schemas.microsoft.com/office/drawing/2014/main" id="{BA97D248-9C7E-2832-8CD0-156CAF2CD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8d3b44f08_0_64:notes">
            <a:extLst>
              <a:ext uri="{FF2B5EF4-FFF2-40B4-BE49-F238E27FC236}">
                <a16:creationId xmlns:a16="http://schemas.microsoft.com/office/drawing/2014/main" id="{9D2BD713-8CF5-600A-4A8F-DC4C67887D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8d3b44f08_0_64:notes">
            <a:extLst>
              <a:ext uri="{FF2B5EF4-FFF2-40B4-BE49-F238E27FC236}">
                <a16:creationId xmlns:a16="http://schemas.microsoft.com/office/drawing/2014/main" id="{8DC094D5-72EE-D5AB-03B8-CF8387ED0C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83822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>
          <a:extLst>
            <a:ext uri="{FF2B5EF4-FFF2-40B4-BE49-F238E27FC236}">
              <a16:creationId xmlns:a16="http://schemas.microsoft.com/office/drawing/2014/main" id="{28C8CDCA-E232-2761-C388-0C59F777E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8d3b44f08_0_64:notes">
            <a:extLst>
              <a:ext uri="{FF2B5EF4-FFF2-40B4-BE49-F238E27FC236}">
                <a16:creationId xmlns:a16="http://schemas.microsoft.com/office/drawing/2014/main" id="{12649534-2940-E99D-D259-A3D873197E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8d3b44f08_0_64:notes">
            <a:extLst>
              <a:ext uri="{FF2B5EF4-FFF2-40B4-BE49-F238E27FC236}">
                <a16:creationId xmlns:a16="http://schemas.microsoft.com/office/drawing/2014/main" id="{7D208D67-4F91-28CD-6835-0FB1800CA1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2664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ef6e01a56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5ef6e01a56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RR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>
          <a:extLst>
            <a:ext uri="{FF2B5EF4-FFF2-40B4-BE49-F238E27FC236}">
              <a16:creationId xmlns:a16="http://schemas.microsoft.com/office/drawing/2014/main" id="{F39AD37A-91B1-0B5E-DFD1-A22F48C59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8d3b44f08_0_64:notes">
            <a:extLst>
              <a:ext uri="{FF2B5EF4-FFF2-40B4-BE49-F238E27FC236}">
                <a16:creationId xmlns:a16="http://schemas.microsoft.com/office/drawing/2014/main" id="{FFC7AB21-D31F-37AE-D27B-73CFDA6FA5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8d3b44f08_0_64:notes">
            <a:extLst>
              <a:ext uri="{FF2B5EF4-FFF2-40B4-BE49-F238E27FC236}">
                <a16:creationId xmlns:a16="http://schemas.microsoft.com/office/drawing/2014/main" id="{AF4BDE08-55B5-668E-0B5C-8474A770C5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Considera positivas las remuneraciones con incrementos sobre IPC</a:t>
            </a:r>
            <a:endParaRPr lang="es-ES" baseline="0"/>
          </a:p>
        </p:txBody>
      </p:sp>
    </p:spTree>
    <p:extLst>
      <p:ext uri="{BB962C8B-B14F-4D97-AF65-F5344CB8AC3E}">
        <p14:creationId xmlns:p14="http://schemas.microsoft.com/office/powerpoint/2010/main" val="4898405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>
          <a:extLst>
            <a:ext uri="{FF2B5EF4-FFF2-40B4-BE49-F238E27FC236}">
              <a16:creationId xmlns:a16="http://schemas.microsoft.com/office/drawing/2014/main" id="{5D210D47-B247-B6DE-8FD7-994434B96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8d3b44f08_0_64:notes">
            <a:extLst>
              <a:ext uri="{FF2B5EF4-FFF2-40B4-BE49-F238E27FC236}">
                <a16:creationId xmlns:a16="http://schemas.microsoft.com/office/drawing/2014/main" id="{BA4A79D4-3EEE-3DA0-2025-F16C7EDB9D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8d3b44f08_0_64:notes">
            <a:extLst>
              <a:ext uri="{FF2B5EF4-FFF2-40B4-BE49-F238E27FC236}">
                <a16:creationId xmlns:a16="http://schemas.microsoft.com/office/drawing/2014/main" id="{750AC4EC-0131-FD21-57A8-EDCE404179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Considera positivas las remuneraciones con incrementos sobre IPC</a:t>
            </a:r>
            <a:endParaRPr lang="es-ES" baseline="0"/>
          </a:p>
        </p:txBody>
      </p:sp>
    </p:spTree>
    <p:extLst>
      <p:ext uri="{BB962C8B-B14F-4D97-AF65-F5344CB8AC3E}">
        <p14:creationId xmlns:p14="http://schemas.microsoft.com/office/powerpoint/2010/main" val="14206395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RR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1956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ef6e01a56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5ef6e01a56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RR</a:t>
            </a:r>
          </a:p>
        </p:txBody>
      </p:sp>
    </p:spTree>
    <p:extLst>
      <p:ext uri="{BB962C8B-B14F-4D97-AF65-F5344CB8AC3E}">
        <p14:creationId xmlns:p14="http://schemas.microsoft.com/office/powerpoint/2010/main" val="2189501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RR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4413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750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>
          <a:extLst>
            <a:ext uri="{FF2B5EF4-FFF2-40B4-BE49-F238E27FC236}">
              <a16:creationId xmlns:a16="http://schemas.microsoft.com/office/drawing/2014/main" id="{71949895-721B-7C03-239B-A6D2AD017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8d3b44f08_0_64:notes">
            <a:extLst>
              <a:ext uri="{FF2B5EF4-FFF2-40B4-BE49-F238E27FC236}">
                <a16:creationId xmlns:a16="http://schemas.microsoft.com/office/drawing/2014/main" id="{77CAB11E-696F-D0DF-0051-54CCF94B3B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8d3b44f08_0_64:notes">
            <a:extLst>
              <a:ext uri="{FF2B5EF4-FFF2-40B4-BE49-F238E27FC236}">
                <a16:creationId xmlns:a16="http://schemas.microsoft.com/office/drawing/2014/main" id="{6C74D566-230E-EA67-B0BC-0D1C0A0465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9556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7751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eño personalizad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8F2956C-0D02-DF44-7EC6-B66D96D08C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0250" y="-1190064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9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seño personalizado">
    <p:bg>
      <p:bgPr>
        <a:solidFill>
          <a:srgbClr val="FF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396664E-C041-AE1D-E80E-068D7DBB3C39}"/>
              </a:ext>
            </a:extLst>
          </p:cNvPr>
          <p:cNvSpPr/>
          <p:nvPr userDrawn="1"/>
        </p:nvSpPr>
        <p:spPr>
          <a:xfrm>
            <a:off x="0" y="0"/>
            <a:ext cx="2891713" cy="51435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EEB033-4A11-F1C6-33CA-2D2B1250C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49325" y="-981635"/>
            <a:ext cx="3630706" cy="363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28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iseño personalizado">
    <p:bg>
      <p:bgPr>
        <a:solidFill>
          <a:srgbClr val="FF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57B5CFF-C7F0-B67E-316D-9B64FFC80165}"/>
              </a:ext>
            </a:extLst>
          </p:cNvPr>
          <p:cNvSpPr/>
          <p:nvPr userDrawn="1"/>
        </p:nvSpPr>
        <p:spPr>
          <a:xfrm>
            <a:off x="0" y="0"/>
            <a:ext cx="5143500" cy="51435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F7FE113-1479-1F23-0AB8-537E7CFA01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0783" y="-907677"/>
            <a:ext cx="3630706" cy="363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5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bg>
      <p:bgPr>
        <a:solidFill>
          <a:srgbClr val="FF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19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bg>
      <p:bgPr>
        <a:solidFill>
          <a:srgbClr val="FF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226E8338-C1BA-149C-D517-D5DE1FE6AA10}"/>
              </a:ext>
            </a:extLst>
          </p:cNvPr>
          <p:cNvSpPr/>
          <p:nvPr userDrawn="1"/>
        </p:nvSpPr>
        <p:spPr>
          <a:xfrm>
            <a:off x="6644958" y="0"/>
            <a:ext cx="1553905" cy="5143500"/>
          </a:xfrm>
          <a:prstGeom prst="rect">
            <a:avLst/>
          </a:prstGeom>
          <a:solidFill>
            <a:srgbClr val="F1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F28E263B-7ABA-61EE-CDA8-930D7C1BF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" r="7536"/>
          <a:stretch>
            <a:fillRect/>
          </a:stretch>
        </p:blipFill>
        <p:spPr>
          <a:xfrm>
            <a:off x="2452679" y="4468491"/>
            <a:ext cx="2385868" cy="675009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EC8A7DA1-DCFB-4AE0-F89D-04AE588D59CB}"/>
              </a:ext>
            </a:extLst>
          </p:cNvPr>
          <p:cNvGrpSpPr/>
          <p:nvPr userDrawn="1"/>
        </p:nvGrpSpPr>
        <p:grpSpPr>
          <a:xfrm>
            <a:off x="2974385" y="114300"/>
            <a:ext cx="1553905" cy="611841"/>
            <a:chOff x="1427640" y="833718"/>
            <a:chExt cx="2649071" cy="1223682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4EFD44FB-9607-823A-85C5-647EF4477502}"/>
                </a:ext>
              </a:extLst>
            </p:cNvPr>
            <p:cNvSpPr/>
            <p:nvPr userDrawn="1"/>
          </p:nvSpPr>
          <p:spPr>
            <a:xfrm>
              <a:off x="1427640" y="833718"/>
              <a:ext cx="2649071" cy="1223682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A4010CD3-F584-81A4-CF7E-0909641AE3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 l="13519" t="36481" r="13519" b="32593"/>
            <a:stretch>
              <a:fillRect/>
            </a:stretch>
          </p:blipFill>
          <p:spPr>
            <a:xfrm>
              <a:off x="1427640" y="887506"/>
              <a:ext cx="2649071" cy="11228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6465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626724" y="606175"/>
            <a:ext cx="7900828" cy="3935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9CC13A6-66F5-7A89-310B-280A429543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724" y="63085"/>
            <a:ext cx="1123944" cy="476197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89F06837-5C12-F6EF-E274-4BAFADBC5B31}"/>
              </a:ext>
            </a:extLst>
          </p:cNvPr>
          <p:cNvGrpSpPr/>
          <p:nvPr userDrawn="1"/>
        </p:nvGrpSpPr>
        <p:grpSpPr>
          <a:xfrm>
            <a:off x="6651570" y="57986"/>
            <a:ext cx="1759057" cy="410513"/>
            <a:chOff x="1841742" y="50335"/>
            <a:chExt cx="1759057" cy="410513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3A766E0B-06C0-A7AD-0CF0-956AB3FDAD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841742" y="101056"/>
              <a:ext cx="348206" cy="35629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895EEF85-CBAD-EBFA-E316-0BE4D82DEC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361987" y="50335"/>
              <a:ext cx="483996" cy="407011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B7EB66D3-5F05-D5BE-9231-ADAE739F1C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2957707" y="148012"/>
              <a:ext cx="643092" cy="3128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962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626724" y="606175"/>
            <a:ext cx="7900828" cy="39274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9CC13A6-66F5-7A89-310B-280A429543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724" y="4680"/>
            <a:ext cx="1123944" cy="476197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65E0A085-9320-5178-C453-A183C9FEC036}"/>
              </a:ext>
            </a:extLst>
          </p:cNvPr>
          <p:cNvGrpSpPr/>
          <p:nvPr userDrawn="1"/>
        </p:nvGrpSpPr>
        <p:grpSpPr>
          <a:xfrm>
            <a:off x="6702845" y="4608157"/>
            <a:ext cx="1759057" cy="410513"/>
            <a:chOff x="1841742" y="50335"/>
            <a:chExt cx="1759057" cy="410513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A2E1AC14-24BE-1460-66D3-3DAEE7E2F6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841742" y="101056"/>
              <a:ext cx="348206" cy="35629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81122811-1DDD-A672-1939-2AB75B2141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361987" y="50335"/>
              <a:ext cx="483996" cy="407011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97F7938-4694-E8DB-A4D6-CB12AB6D87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2957707" y="148012"/>
              <a:ext cx="643092" cy="3128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210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626724" y="606175"/>
            <a:ext cx="7900828" cy="39274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9CC13A6-66F5-7A89-310B-280A429543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724" y="4680"/>
            <a:ext cx="1123944" cy="47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65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621586" y="606175"/>
            <a:ext cx="7900828" cy="39456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7BA55801-FEAE-129D-365D-5788602F3FD9}"/>
              </a:ext>
            </a:extLst>
          </p:cNvPr>
          <p:cNvGrpSpPr/>
          <p:nvPr userDrawn="1"/>
        </p:nvGrpSpPr>
        <p:grpSpPr>
          <a:xfrm>
            <a:off x="6702845" y="4608157"/>
            <a:ext cx="1759057" cy="410513"/>
            <a:chOff x="1841742" y="50335"/>
            <a:chExt cx="1759057" cy="410513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E9B2763A-5226-8B71-A7F3-640967A80C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841742" y="101056"/>
              <a:ext cx="348206" cy="356290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9A597C8D-10FB-BA32-06B9-79CE5C4E70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61987" y="50335"/>
              <a:ext cx="483996" cy="407011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24A615AE-0283-248C-52E0-7E08F9805D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957707" y="148012"/>
              <a:ext cx="643092" cy="312836"/>
            </a:xfrm>
            <a:prstGeom prst="rect">
              <a:avLst/>
            </a:prstGeom>
          </p:spPr>
        </p:pic>
      </p:grpSp>
      <p:pic>
        <p:nvPicPr>
          <p:cNvPr id="20" name="Imagen 19">
            <a:extLst>
              <a:ext uri="{FF2B5EF4-FFF2-40B4-BE49-F238E27FC236}">
                <a16:creationId xmlns:a16="http://schemas.microsoft.com/office/drawing/2014/main" id="{68085706-4D42-63EE-77E9-5DE434B33AB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1586" y="89809"/>
            <a:ext cx="1123944" cy="47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2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16285-8D05-46B3-9003-4FB95B4CF9BA}" type="slidenum">
              <a:rPr lang="es-CL" smtClean="0"/>
              <a:t>‹Nº›</a:t>
            </a:fld>
            <a:endParaRPr lang="es-C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5" r:id="rId2"/>
    <p:sldLayoutId id="2147483696" r:id="rId3"/>
    <p:sldLayoutId id="2147483701" r:id="rId4"/>
    <p:sldLayoutId id="2147483698" r:id="rId5"/>
    <p:sldLayoutId id="2147483679" r:id="rId6"/>
    <p:sldLayoutId id="2147483702" r:id="rId7"/>
    <p:sldLayoutId id="2147483704" r:id="rId8"/>
    <p:sldLayoutId id="2147483703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orient="horz" pos="340">
          <p15:clr>
            <a:srgbClr val="EA4335"/>
          </p15:clr>
        </p15:guide>
        <p15:guide id="3" pos="5306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273189480"/>
              </p:ext>
            </p:extLst>
          </p:nvPr>
        </p:nvGraphicFramePr>
        <p:xfrm>
          <a:off x="1490702" y="837560"/>
          <a:ext cx="6162595" cy="363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FF157DD-93BA-4407-1F70-BC1ED095B8BC}"/>
              </a:ext>
            </a:extLst>
          </p:cNvPr>
          <p:cNvSpPr txBox="1"/>
          <p:nvPr/>
        </p:nvSpPr>
        <p:spPr>
          <a:xfrm>
            <a:off x="2964656" y="646212"/>
            <a:ext cx="33147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>
                <a:latin typeface="Nunito Sans" pitchFamily="2" charset="0"/>
              </a:rPr>
              <a:t>En Empresas / Instituciones</a:t>
            </a:r>
          </a:p>
        </p:txBody>
      </p:sp>
    </p:spTree>
    <p:extLst>
      <p:ext uri="{BB962C8B-B14F-4D97-AF65-F5344CB8AC3E}">
        <p14:creationId xmlns:p14="http://schemas.microsoft.com/office/powerpoint/2010/main" val="3735073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888561678"/>
              </p:ext>
            </p:extLst>
          </p:nvPr>
        </p:nvGraphicFramePr>
        <p:xfrm>
          <a:off x="914400" y="945527"/>
          <a:ext cx="3321843" cy="3431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92461FFB-EE6B-03FF-0FA5-01F3EBB9C61B}"/>
              </a:ext>
            </a:extLst>
          </p:cNvPr>
          <p:cNvCxnSpPr>
            <a:cxnSpLocks/>
          </p:cNvCxnSpPr>
          <p:nvPr/>
        </p:nvCxnSpPr>
        <p:spPr>
          <a:xfrm>
            <a:off x="4543425" y="1264724"/>
            <a:ext cx="0" cy="302355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3 Gráfico"/>
          <p:cNvGraphicFramePr/>
          <p:nvPr>
            <p:extLst>
              <p:ext uri="{D42A27DB-BD31-4B8C-83A1-F6EECF244321}">
                <p14:modId xmlns:p14="http://schemas.microsoft.com/office/powerpoint/2010/main" val="948086382"/>
              </p:ext>
            </p:extLst>
          </p:nvPr>
        </p:nvGraphicFramePr>
        <p:xfrm>
          <a:off x="4600576" y="945527"/>
          <a:ext cx="3625540" cy="3431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DF8FCA6B-97FB-4620-8627-478A93E9507E}"/>
              </a:ext>
            </a:extLst>
          </p:cNvPr>
          <p:cNvSpPr txBox="1"/>
          <p:nvPr/>
        </p:nvSpPr>
        <p:spPr>
          <a:xfrm>
            <a:off x="2964656" y="646212"/>
            <a:ext cx="33147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>
                <a:latin typeface="Nunito Sans" pitchFamily="2" charset="0"/>
              </a:rPr>
              <a:t>En Empresas / Instituciones</a:t>
            </a:r>
          </a:p>
        </p:txBody>
      </p:sp>
    </p:spTree>
    <p:extLst>
      <p:ext uri="{BB962C8B-B14F-4D97-AF65-F5344CB8AC3E}">
        <p14:creationId xmlns:p14="http://schemas.microsoft.com/office/powerpoint/2010/main" val="328247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1916699636"/>
              </p:ext>
            </p:extLst>
          </p:nvPr>
        </p:nvGraphicFramePr>
        <p:xfrm>
          <a:off x="1675117" y="967767"/>
          <a:ext cx="5786079" cy="3196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C11D7B24-3CC5-EDBA-E640-395671F1924E}"/>
              </a:ext>
            </a:extLst>
          </p:cNvPr>
          <p:cNvSpPr txBox="1"/>
          <p:nvPr/>
        </p:nvSpPr>
        <p:spPr>
          <a:xfrm>
            <a:off x="2964656" y="646212"/>
            <a:ext cx="33147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>
                <a:latin typeface="Nunito Sans" pitchFamily="2" charset="0"/>
              </a:rPr>
              <a:t>En Empresas / Instituciones</a:t>
            </a:r>
          </a:p>
        </p:txBody>
      </p:sp>
    </p:spTree>
    <p:extLst>
      <p:ext uri="{BB962C8B-B14F-4D97-AF65-F5344CB8AC3E}">
        <p14:creationId xmlns:p14="http://schemas.microsoft.com/office/powerpoint/2010/main" val="3652149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>
          <a:extLst>
            <a:ext uri="{FF2B5EF4-FFF2-40B4-BE49-F238E27FC236}">
              <a16:creationId xmlns:a16="http://schemas.microsoft.com/office/drawing/2014/main" id="{C7330560-314E-21A7-C6EB-1A52F1D7F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>
            <a:extLst>
              <a:ext uri="{FF2B5EF4-FFF2-40B4-BE49-F238E27FC236}">
                <a16:creationId xmlns:a16="http://schemas.microsoft.com/office/drawing/2014/main" id="{1B4E67E1-777A-A1B8-528D-F23C66CEFA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4505299"/>
              </p:ext>
            </p:extLst>
          </p:nvPr>
        </p:nvGraphicFramePr>
        <p:xfrm>
          <a:off x="2071687" y="1493044"/>
          <a:ext cx="5022057" cy="30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D21282E3-782B-44D7-D520-4CB915E62C99}"/>
              </a:ext>
            </a:extLst>
          </p:cNvPr>
          <p:cNvSpPr txBox="1"/>
          <p:nvPr/>
        </p:nvSpPr>
        <p:spPr>
          <a:xfrm>
            <a:off x="3556871" y="611765"/>
            <a:ext cx="20302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000" b="1" i="0" cap="all" baseline="0" dirty="0">
                <a:effectLst/>
                <a:latin typeface="Nunito Sans" panose="020B0604020202020204" charset="0"/>
              </a:rPr>
              <a:t>CRECIMIENTO</a:t>
            </a:r>
            <a:endParaRPr lang="es-CL" sz="20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391F2A6-070C-C564-D709-3428415EC905}"/>
              </a:ext>
            </a:extLst>
          </p:cNvPr>
          <p:cNvSpPr txBox="1"/>
          <p:nvPr/>
        </p:nvSpPr>
        <p:spPr>
          <a:xfrm>
            <a:off x="1825226" y="1016481"/>
            <a:ext cx="53613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Montserrat" panose="00000500000000000000" pitchFamily="2" charset="0"/>
              </a:rPr>
              <a:t>¿Cree que Chile puede </a:t>
            </a:r>
            <a:r>
              <a:rPr lang="es-ES" b="1" dirty="0">
                <a:latin typeface="Montserrat" panose="00000500000000000000" pitchFamily="2" charset="0"/>
              </a:rPr>
              <a:t>crecer al 4% </a:t>
            </a:r>
            <a:r>
              <a:rPr lang="es-ES" dirty="0">
                <a:latin typeface="Montserrat" panose="00000500000000000000" pitchFamily="2" charset="0"/>
              </a:rPr>
              <a:t>en el mediano plazo?</a:t>
            </a:r>
            <a:endParaRPr lang="es-CL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316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>
          <a:extLst>
            <a:ext uri="{FF2B5EF4-FFF2-40B4-BE49-F238E27FC236}">
              <a16:creationId xmlns:a16="http://schemas.microsoft.com/office/drawing/2014/main" id="{96B7EE54-1A43-EF86-F6C8-BEF447DB3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>
            <a:extLst>
              <a:ext uri="{FF2B5EF4-FFF2-40B4-BE49-F238E27FC236}">
                <a16:creationId xmlns:a16="http://schemas.microsoft.com/office/drawing/2014/main" id="{80D68F36-16D8-C6F9-10C1-F7F322C7F1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3358880"/>
              </p:ext>
            </p:extLst>
          </p:nvPr>
        </p:nvGraphicFramePr>
        <p:xfrm>
          <a:off x="2071687" y="1708486"/>
          <a:ext cx="5022057" cy="233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9415839-126B-1FE0-2F58-91DD57847613}"/>
              </a:ext>
            </a:extLst>
          </p:cNvPr>
          <p:cNvSpPr txBox="1"/>
          <p:nvPr/>
        </p:nvSpPr>
        <p:spPr>
          <a:xfrm>
            <a:off x="3556871" y="611765"/>
            <a:ext cx="23253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000" b="1" i="0" cap="all" baseline="0">
                <a:effectLst/>
                <a:latin typeface="Nunito Sans" panose="020B0604020202020204" charset="0"/>
              </a:rPr>
              <a:t>CRECIMIENTO</a:t>
            </a:r>
            <a:endParaRPr lang="es-CL" sz="20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2E1BF9B-C9F1-99AA-7FFC-2F6345471201}"/>
              </a:ext>
            </a:extLst>
          </p:cNvPr>
          <p:cNvSpPr txBox="1"/>
          <p:nvPr/>
        </p:nvSpPr>
        <p:spPr>
          <a:xfrm>
            <a:off x="1350808" y="1011875"/>
            <a:ext cx="64423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>
                <a:latin typeface="Montserrat" panose="00000500000000000000" pitchFamily="2" charset="0"/>
              </a:rPr>
              <a:t>¿Cómo evalúa la situación económica actual </a:t>
            </a:r>
          </a:p>
          <a:p>
            <a:pPr algn="ctr"/>
            <a:r>
              <a:rPr lang="es-ES" b="1">
                <a:latin typeface="Montserrat" panose="00000500000000000000" pitchFamily="2" charset="0"/>
              </a:rPr>
              <a:t>de la Región del Biobío?</a:t>
            </a:r>
            <a:endParaRPr lang="es-CL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468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>
          <a:extLst>
            <a:ext uri="{FF2B5EF4-FFF2-40B4-BE49-F238E27FC236}">
              <a16:creationId xmlns:a16="http://schemas.microsoft.com/office/drawing/2014/main" id="{94E176F4-693B-5728-ABCD-9186CE043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>
            <a:extLst>
              <a:ext uri="{FF2B5EF4-FFF2-40B4-BE49-F238E27FC236}">
                <a16:creationId xmlns:a16="http://schemas.microsoft.com/office/drawing/2014/main" id="{34ED0D87-A7D3-8CB3-F6A8-0CDB2B3753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9895795"/>
              </p:ext>
            </p:extLst>
          </p:nvPr>
        </p:nvGraphicFramePr>
        <p:xfrm>
          <a:off x="1350808" y="1696611"/>
          <a:ext cx="6442383" cy="233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D7DA5498-49AA-724A-6FCB-AA5B71CF957F}"/>
              </a:ext>
            </a:extLst>
          </p:cNvPr>
          <p:cNvSpPr txBox="1"/>
          <p:nvPr/>
        </p:nvSpPr>
        <p:spPr>
          <a:xfrm>
            <a:off x="3556871" y="611765"/>
            <a:ext cx="23253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000" b="1" i="0" cap="all" baseline="0">
                <a:effectLst/>
                <a:latin typeface="Nunito Sans" panose="020B0604020202020204" charset="0"/>
              </a:rPr>
              <a:t>CRECIMIENTO</a:t>
            </a:r>
            <a:endParaRPr lang="es-CL" sz="20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A419EA5-4ADC-C79F-EA00-CB051FDC3B9D}"/>
              </a:ext>
            </a:extLst>
          </p:cNvPr>
          <p:cNvSpPr txBox="1"/>
          <p:nvPr/>
        </p:nvSpPr>
        <p:spPr>
          <a:xfrm>
            <a:off x="1350808" y="1011875"/>
            <a:ext cx="64423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>
                <a:latin typeface="Montserrat" panose="00000500000000000000" pitchFamily="2" charset="0"/>
              </a:rPr>
              <a:t>¿Cómo cree que evolucionará la situación económica de la Región del Biobío durante los próximos 4 años?</a:t>
            </a:r>
            <a:endParaRPr lang="es-CL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394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>
          <a:extLst>
            <a:ext uri="{FF2B5EF4-FFF2-40B4-BE49-F238E27FC236}">
              <a16:creationId xmlns:a16="http://schemas.microsoft.com/office/drawing/2014/main" id="{A0F0CF40-6264-A003-8D0C-F862FAF3A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>
            <a:extLst>
              <a:ext uri="{FF2B5EF4-FFF2-40B4-BE49-F238E27FC236}">
                <a16:creationId xmlns:a16="http://schemas.microsoft.com/office/drawing/2014/main" id="{D554F6DE-C838-C45B-D5CE-78FB80B92B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2570366"/>
              </p:ext>
            </p:extLst>
          </p:nvPr>
        </p:nvGraphicFramePr>
        <p:xfrm>
          <a:off x="1164431" y="1543792"/>
          <a:ext cx="6836569" cy="295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94598D38-0A8E-9A89-5D8F-00152FE951EF}"/>
              </a:ext>
            </a:extLst>
          </p:cNvPr>
          <p:cNvSpPr txBox="1"/>
          <p:nvPr/>
        </p:nvSpPr>
        <p:spPr>
          <a:xfrm>
            <a:off x="629393" y="923656"/>
            <a:ext cx="79089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>
                <a:latin typeface="Montserrat" panose="00000500000000000000" pitchFamily="2" charset="0"/>
              </a:rPr>
              <a:t>¿Qué deberían priorizar las entidades de fomento regionales para potenciar el desarrollo de la Región del Biobío? </a:t>
            </a:r>
            <a:endParaRPr lang="es-CL" b="1" dirty="0">
              <a:latin typeface="Montserrat" panose="00000500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08E7E55-AE1E-0089-B354-9D5F2BCF4BB7}"/>
              </a:ext>
            </a:extLst>
          </p:cNvPr>
          <p:cNvSpPr txBox="1"/>
          <p:nvPr/>
        </p:nvSpPr>
        <p:spPr>
          <a:xfrm>
            <a:off x="3556871" y="611765"/>
            <a:ext cx="23253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000" b="1" i="0" cap="all" baseline="0">
                <a:effectLst/>
                <a:latin typeface="Nunito Sans" panose="020B0604020202020204" charset="0"/>
              </a:rPr>
              <a:t>CRECIMIENTO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196490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>
          <a:extLst>
            <a:ext uri="{FF2B5EF4-FFF2-40B4-BE49-F238E27FC236}">
              <a16:creationId xmlns:a16="http://schemas.microsoft.com/office/drawing/2014/main" id="{D35FDBE6-7A2A-A3AE-FD97-CCED50B90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>
            <a:extLst>
              <a:ext uri="{FF2B5EF4-FFF2-40B4-BE49-F238E27FC236}">
                <a16:creationId xmlns:a16="http://schemas.microsoft.com/office/drawing/2014/main" id="{E89ADD86-8630-FDC4-C4B8-F7C10CA74B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5023907"/>
              </p:ext>
            </p:extLst>
          </p:nvPr>
        </p:nvGraphicFramePr>
        <p:xfrm>
          <a:off x="971984" y="1543792"/>
          <a:ext cx="7200030" cy="2943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FDB3F52-FF48-E845-A441-B461B08D8D1A}"/>
              </a:ext>
            </a:extLst>
          </p:cNvPr>
          <p:cNvSpPr txBox="1"/>
          <p:nvPr/>
        </p:nvSpPr>
        <p:spPr>
          <a:xfrm>
            <a:off x="665018" y="933173"/>
            <a:ext cx="78970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>
                <a:latin typeface="Montserrat" panose="00000500000000000000" pitchFamily="2" charset="0"/>
              </a:rPr>
              <a:t> ¿Qué medidas debería impulsar el próximo Gobierno de Chile para potenciar el desarrollo económico de la Región del Biobío?</a:t>
            </a:r>
            <a:r>
              <a:rPr lang="es-ES">
                <a:latin typeface="Montserrat" panose="00000500000000000000" pitchFamily="2" charset="0"/>
              </a:rPr>
              <a:t> (pregunta abierta)</a:t>
            </a:r>
            <a:endParaRPr lang="es-CL" dirty="0">
              <a:latin typeface="Montserrat" panose="000005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51205E-01C3-81AE-94DC-BDDB245001BD}"/>
              </a:ext>
            </a:extLst>
          </p:cNvPr>
          <p:cNvSpPr txBox="1"/>
          <p:nvPr/>
        </p:nvSpPr>
        <p:spPr>
          <a:xfrm>
            <a:off x="3556871" y="611765"/>
            <a:ext cx="23253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000" b="1" i="0" cap="all" baseline="0">
                <a:effectLst/>
                <a:latin typeface="Nunito Sans" panose="020B0604020202020204" charset="0"/>
              </a:rPr>
              <a:t>CRECIMIENTO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488291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>
          <a:extLst>
            <a:ext uri="{FF2B5EF4-FFF2-40B4-BE49-F238E27FC236}">
              <a16:creationId xmlns:a16="http://schemas.microsoft.com/office/drawing/2014/main" id="{C5FF0D4B-2EF6-DAA8-3B1A-721268CA6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>
            <a:extLst>
              <a:ext uri="{FF2B5EF4-FFF2-40B4-BE49-F238E27FC236}">
                <a16:creationId xmlns:a16="http://schemas.microsoft.com/office/drawing/2014/main" id="{EED3D64F-8DD6-2C31-818D-C9CEF049CD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545993"/>
              </p:ext>
            </p:extLst>
          </p:nvPr>
        </p:nvGraphicFramePr>
        <p:xfrm>
          <a:off x="2071685" y="1319652"/>
          <a:ext cx="5022057" cy="30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DD7C9E8A-0443-5C1D-6659-20865AA8E3B7}"/>
              </a:ext>
            </a:extLst>
          </p:cNvPr>
          <p:cNvSpPr txBox="1"/>
          <p:nvPr/>
        </p:nvSpPr>
        <p:spPr>
          <a:xfrm>
            <a:off x="605642" y="611765"/>
            <a:ext cx="78733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2000" b="1" i="0" cap="all" baseline="0">
                <a:effectLst/>
                <a:latin typeface="Nunito Sans" panose="020B0604020202020204" charset="0"/>
              </a:rPr>
              <a:t>Ley de 40 horas y productividad</a:t>
            </a:r>
            <a:endParaRPr lang="es-CL" sz="20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DBBB98D-8770-6EA0-D505-9EAFB02E76A9}"/>
              </a:ext>
            </a:extLst>
          </p:cNvPr>
          <p:cNvSpPr txBox="1"/>
          <p:nvPr/>
        </p:nvSpPr>
        <p:spPr>
          <a:xfrm>
            <a:off x="605642" y="1011875"/>
            <a:ext cx="79327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>
                <a:latin typeface="Montserrat" panose="00000500000000000000" pitchFamily="2" charset="0"/>
              </a:rPr>
              <a:t>A más de un año de la vigencia de la Ley de las 40 horas, ¿su empresa ha compensado el menor tiempo de trabajo con mayor productividad?</a:t>
            </a:r>
            <a:endParaRPr lang="es-CL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72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>
          <a:extLst>
            <a:ext uri="{FF2B5EF4-FFF2-40B4-BE49-F238E27FC236}">
              <a16:creationId xmlns:a16="http://schemas.microsoft.com/office/drawing/2014/main" id="{B5778319-1019-0691-B9A8-7A92A10FD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>
            <a:extLst>
              <a:ext uri="{FF2B5EF4-FFF2-40B4-BE49-F238E27FC236}">
                <a16:creationId xmlns:a16="http://schemas.microsoft.com/office/drawing/2014/main" id="{4D86000D-8B37-C64A-A0DA-4A87B8531C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2352584"/>
              </p:ext>
            </p:extLst>
          </p:nvPr>
        </p:nvGraphicFramePr>
        <p:xfrm>
          <a:off x="2071685" y="1319652"/>
          <a:ext cx="5022057" cy="30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E341110-AFB1-ADC1-6BE3-7AA44B301B30}"/>
              </a:ext>
            </a:extLst>
          </p:cNvPr>
          <p:cNvSpPr txBox="1"/>
          <p:nvPr/>
        </p:nvSpPr>
        <p:spPr>
          <a:xfrm>
            <a:off x="605642" y="611765"/>
            <a:ext cx="78733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2000" b="1" i="0" cap="all" baseline="0">
                <a:effectLst/>
                <a:latin typeface="Nunito Sans" panose="020B0604020202020204" charset="0"/>
              </a:rPr>
              <a:t>Ley de 40 horas y productividad</a:t>
            </a:r>
            <a:endParaRPr lang="es-CL" sz="20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3C3C74F-3E07-8295-26E2-69A2E87FD218}"/>
              </a:ext>
            </a:extLst>
          </p:cNvPr>
          <p:cNvSpPr txBox="1"/>
          <p:nvPr/>
        </p:nvSpPr>
        <p:spPr>
          <a:xfrm>
            <a:off x="605642" y="1011875"/>
            <a:ext cx="79327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>
                <a:latin typeface="Montserrat" panose="00000500000000000000" pitchFamily="2" charset="0"/>
              </a:rPr>
              <a:t>¿Cree que su empresa podrá compensar con mayor productividad la rebaja a 42 horas que se debe realizar a partir del 26 de abril de 2026?</a:t>
            </a:r>
            <a:endParaRPr lang="es-CL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043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63;p26"/>
          <p:cNvSpPr txBox="1">
            <a:spLocks/>
          </p:cNvSpPr>
          <p:nvPr/>
        </p:nvSpPr>
        <p:spPr>
          <a:xfrm>
            <a:off x="4210187" y="631119"/>
            <a:ext cx="3765467" cy="2894293"/>
          </a:xfrm>
          <a:prstGeom prst="rect">
            <a:avLst/>
          </a:prstGeom>
          <a:noFill/>
          <a:ln w="28575"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s-ES" sz="2000" dirty="0">
                <a:solidFill>
                  <a:schemeClr val="tx1"/>
                </a:solidFill>
                <a:latin typeface="Nunito Sans" panose="020B0604020202020204" charset="0"/>
              </a:rPr>
              <a:t>Resultados de la edición N</a:t>
            </a:r>
            <a:r>
              <a:rPr lang="es-ES" sz="2000">
                <a:solidFill>
                  <a:schemeClr val="tx1"/>
                </a:solidFill>
                <a:latin typeface="Nunito Sans" panose="020B0604020202020204" charset="0"/>
              </a:rPr>
              <a:t>°</a:t>
            </a:r>
            <a:r>
              <a:rPr lang="es-ES" sz="2000">
                <a:solidFill>
                  <a:schemeClr val="tx1"/>
                </a:solidFill>
                <a:latin typeface="Nunito Sans" pitchFamily="2" charset="0"/>
              </a:rPr>
              <a:t>29 de diciembre de 2025 a          enero</a:t>
            </a:r>
            <a:r>
              <a:rPr lang="es-CL" sz="2000">
                <a:solidFill>
                  <a:schemeClr val="tx1"/>
                </a:solidFill>
                <a:latin typeface="Nunito Sans" panose="020B0604020202020204" charset="0"/>
              </a:rPr>
              <a:t> de 2026</a:t>
            </a:r>
            <a:endParaRPr lang="es-CL" sz="2000" dirty="0">
              <a:solidFill>
                <a:schemeClr val="tx1"/>
              </a:solidFill>
              <a:latin typeface="Nunito Sans" panose="020B0604020202020204" charset="0"/>
            </a:endParaRPr>
          </a:p>
          <a:p>
            <a:pPr algn="ctr"/>
            <a:r>
              <a:rPr lang="es-ES" sz="1600" dirty="0">
                <a:solidFill>
                  <a:schemeClr val="tx1"/>
                </a:solidFill>
                <a:latin typeface="Montserrat" panose="020B0604020202020204" charset="0"/>
              </a:rPr>
              <a:t>Elaborado por CPC Biobío, EY y Universidad Andrés Bello Concepción</a:t>
            </a:r>
            <a:r>
              <a:rPr lang="es-ES" sz="1600" b="0" dirty="0">
                <a:solidFill>
                  <a:schemeClr val="tx1"/>
                </a:solidFill>
                <a:latin typeface="Montserrat" panose="020B0604020202020204" charset="0"/>
              </a:rPr>
              <a:t>, desde diciembre de 2011. </a:t>
            </a:r>
          </a:p>
          <a:p>
            <a:pPr algn="ctr"/>
            <a:endParaRPr lang="es-ES" sz="1600" b="0" dirty="0">
              <a:solidFill>
                <a:schemeClr val="tx1"/>
              </a:solidFill>
              <a:latin typeface="Montserrat" panose="020B0604020202020204" charset="0"/>
            </a:endParaRPr>
          </a:p>
          <a:p>
            <a:pPr algn="ctr"/>
            <a:r>
              <a:rPr lang="es-ES" sz="1600" b="0">
                <a:solidFill>
                  <a:schemeClr val="tx1"/>
                </a:solidFill>
                <a:latin typeface="Montserrat" panose="020B0604020202020204" charset="0"/>
              </a:rPr>
              <a:t>Visión </a:t>
            </a:r>
            <a:r>
              <a:rPr lang="es-ES" sz="1600" b="0" dirty="0">
                <a:solidFill>
                  <a:schemeClr val="tx1"/>
                </a:solidFill>
                <a:latin typeface="Montserrat" panose="020B0604020202020204" charset="0"/>
              </a:rPr>
              <a:t>y expectativas regionales del sector empresarial.</a:t>
            </a:r>
          </a:p>
        </p:txBody>
      </p:sp>
    </p:spTree>
    <p:extLst>
      <p:ext uri="{BB962C8B-B14F-4D97-AF65-F5344CB8AC3E}">
        <p14:creationId xmlns:p14="http://schemas.microsoft.com/office/powerpoint/2010/main" val="3879493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>
          <a:extLst>
            <a:ext uri="{FF2B5EF4-FFF2-40B4-BE49-F238E27FC236}">
              <a16:creationId xmlns:a16="http://schemas.microsoft.com/office/drawing/2014/main" id="{E57C6F62-8BF4-F031-95D1-EC8C946A2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uadroTexto">
            <a:extLst>
              <a:ext uri="{FF2B5EF4-FFF2-40B4-BE49-F238E27FC236}">
                <a16:creationId xmlns:a16="http://schemas.microsoft.com/office/drawing/2014/main" id="{D7DCB831-8572-AADC-CB50-A8DE153029FE}"/>
              </a:ext>
            </a:extLst>
          </p:cNvPr>
          <p:cNvSpPr txBox="1"/>
          <p:nvPr/>
        </p:nvSpPr>
        <p:spPr>
          <a:xfrm rot="16200000">
            <a:off x="1166724" y="3162425"/>
            <a:ext cx="816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rgbClr val="C00000"/>
                </a:solidFill>
                <a:latin typeface="Montserrat" panose="020B0604020202020204" charset="0"/>
              </a:rPr>
              <a:t>Pesimista</a:t>
            </a:r>
          </a:p>
        </p:txBody>
      </p:sp>
      <p:sp>
        <p:nvSpPr>
          <p:cNvPr id="17" name="16 CuadroTexto">
            <a:extLst>
              <a:ext uri="{FF2B5EF4-FFF2-40B4-BE49-F238E27FC236}">
                <a16:creationId xmlns:a16="http://schemas.microsoft.com/office/drawing/2014/main" id="{86877062-17F4-75A4-ABCA-56FA1BDE0412}"/>
              </a:ext>
            </a:extLst>
          </p:cNvPr>
          <p:cNvSpPr txBox="1"/>
          <p:nvPr/>
        </p:nvSpPr>
        <p:spPr>
          <a:xfrm rot="16200000">
            <a:off x="1159818" y="2322234"/>
            <a:ext cx="8307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rgbClr val="002060"/>
                </a:solidFill>
                <a:latin typeface="Montserrat" panose="020B0604020202020204" charset="0"/>
              </a:rPr>
              <a:t>Optimista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5F855BC-9187-2CBB-11F1-A18AB2E04BC9}"/>
              </a:ext>
            </a:extLst>
          </p:cNvPr>
          <p:cNvGrpSpPr/>
          <p:nvPr/>
        </p:nvGrpSpPr>
        <p:grpSpPr>
          <a:xfrm>
            <a:off x="7183516" y="1504935"/>
            <a:ext cx="1227766" cy="2174967"/>
            <a:chOff x="7691718" y="1214949"/>
            <a:chExt cx="1227766" cy="19508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ángulo 6">
                  <a:extLst>
                    <a:ext uri="{FF2B5EF4-FFF2-40B4-BE49-F238E27FC236}">
                      <a16:creationId xmlns:a16="http://schemas.microsoft.com/office/drawing/2014/main" id="{D3A710C4-0E1E-21F8-FE6D-BBB9229FC3A7}"/>
                    </a:ext>
                  </a:extLst>
                </p:cNvPr>
                <p:cNvSpPr/>
                <p:nvPr userDrawn="1"/>
              </p:nvSpPr>
              <p:spPr>
                <a:xfrm>
                  <a:off x="7753078" y="2591421"/>
                  <a:ext cx="1105046" cy="3679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sz="800" b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8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8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800" b="1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en-US" sz="800" b="1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800" b="1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  <m:r>
                                          <a:rPr lang="en-US" sz="800" b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sz="800" b="1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  <m:sup>
                                        <m:r>
                                          <a:rPr lang="en-US" sz="800" b="1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𝒋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US" sz="800" b="1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800" b="1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800" b="1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num>
                                  <m:den>
                                    <m:r>
                                      <a:rPr lang="en-US" sz="800" b="1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  <m:r>
                                  <a:rPr lang="en-US" sz="800" b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8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𝟏𝟎𝟎</m:t>
                                </m:r>
                              </m:e>
                            </m:d>
                          </m:num>
                          <m:den>
                            <m:r>
                              <a:rPr lang="en-US" sz="8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800" b="1" dirty="0">
                    <a:solidFill>
                      <a:schemeClr val="bg2"/>
                    </a:solidFill>
                    <a:latin typeface="Montserrat" panose="020B060402020202020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8" name="Rectángulo 6">
                  <a:extLst>
                    <a:ext uri="{FF2B5EF4-FFF2-40B4-BE49-F238E27FC236}">
                      <a16:creationId xmlns:a16="http://schemas.microsoft.com/office/drawing/2014/main" id="{D3A710C4-0E1E-21F8-FE6D-BBB9229FC3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 userDrawn="1"/>
              </p:nvSpPr>
              <p:spPr>
                <a:xfrm>
                  <a:off x="7753078" y="2591421"/>
                  <a:ext cx="1105046" cy="367963"/>
                </a:xfrm>
                <a:prstGeom prst="rect">
                  <a:avLst/>
                </a:prstGeom>
                <a:blipFill>
                  <a:blip r:embed="rId3"/>
                  <a:stretch>
                    <a:fillRect t="-38806" b="-29851"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ángulo 7">
              <a:extLst>
                <a:ext uri="{FF2B5EF4-FFF2-40B4-BE49-F238E27FC236}">
                  <a16:creationId xmlns:a16="http://schemas.microsoft.com/office/drawing/2014/main" id="{F92661BE-18E9-B1D4-9F5D-87EC26EA507E}"/>
                </a:ext>
              </a:extLst>
            </p:cNvPr>
            <p:cNvSpPr/>
            <p:nvPr userDrawn="1"/>
          </p:nvSpPr>
          <p:spPr>
            <a:xfrm>
              <a:off x="7691718" y="1314785"/>
              <a:ext cx="1227766" cy="285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numCol="1" anchor="ctr" anchorCtr="0">
              <a:noAutofit/>
            </a:bodyPr>
            <a:lstStyle/>
            <a:p>
              <a:pPr algn="ctr"/>
              <a:r>
                <a:rPr lang="en-US" sz="1000" b="1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Montserrat" panose="020B0604020202020204" charset="0"/>
                  <a:ea typeface="Karla"/>
                  <a:cs typeface="Karla"/>
                  <a:sym typeface="Karla"/>
                </a:rPr>
                <a:t>VARIABLES</a:t>
              </a:r>
              <a:r>
                <a:rPr lang="en-US" sz="1000" b="1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Nunito Sans" panose="020B0604020202020204" charset="0"/>
                  <a:ea typeface="Karla"/>
                  <a:cs typeface="Karla"/>
                  <a:sym typeface="Karla"/>
                </a:rPr>
                <a:t> CONSIDERADAS</a:t>
              </a:r>
            </a:p>
          </p:txBody>
        </p:sp>
        <p:sp>
          <p:nvSpPr>
            <p:cNvPr id="13" name="12 Rectángulo redondeado">
              <a:extLst>
                <a:ext uri="{FF2B5EF4-FFF2-40B4-BE49-F238E27FC236}">
                  <a16:creationId xmlns:a16="http://schemas.microsoft.com/office/drawing/2014/main" id="{7CB6C409-E9F4-0DE9-30F7-7357A249823B}"/>
                </a:ext>
              </a:extLst>
            </p:cNvPr>
            <p:cNvSpPr/>
            <p:nvPr/>
          </p:nvSpPr>
          <p:spPr>
            <a:xfrm>
              <a:off x="7691718" y="1214949"/>
              <a:ext cx="1227766" cy="1950873"/>
            </a:xfrm>
            <a:prstGeom prst="roundRect">
              <a:avLst/>
            </a:prstGeom>
            <a:noFill/>
            <a:ln w="9525">
              <a:solidFill>
                <a:srgbClr val="8787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b="1" dirty="0">
                <a:solidFill>
                  <a:schemeClr val="bg2"/>
                </a:solidFill>
              </a:endParaRPr>
            </a:p>
          </p:txBody>
        </p:sp>
        <p:sp>
          <p:nvSpPr>
            <p:cNvPr id="2" name="1 Rectángulo">
              <a:extLst>
                <a:ext uri="{FF2B5EF4-FFF2-40B4-BE49-F238E27FC236}">
                  <a16:creationId xmlns:a16="http://schemas.microsoft.com/office/drawing/2014/main" id="{9151B23B-4C61-34A9-DCF0-0E5C6E42E95E}"/>
                </a:ext>
              </a:extLst>
            </p:cNvPr>
            <p:cNvSpPr/>
            <p:nvPr/>
          </p:nvSpPr>
          <p:spPr>
            <a:xfrm>
              <a:off x="7691718" y="1633719"/>
              <a:ext cx="1227766" cy="7512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9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Montserrat" panose="020B0604020202020204" charset="0"/>
                </a:rPr>
                <a:t>Inversión</a:t>
              </a:r>
            </a:p>
            <a:p>
              <a:pPr algn="ctr"/>
              <a:r>
                <a:rPr lang="es-ES" sz="9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Montserrat" panose="020B0604020202020204" charset="0"/>
                </a:rPr>
                <a:t>Ventas</a:t>
              </a:r>
            </a:p>
            <a:p>
              <a:pPr algn="ctr"/>
              <a:r>
                <a:rPr lang="es-ES" sz="9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Montserrat" panose="020B0604020202020204" charset="0"/>
                </a:rPr>
                <a:t>Utilidades</a:t>
              </a:r>
            </a:p>
            <a:p>
              <a:pPr algn="ctr"/>
              <a:r>
                <a:rPr lang="es-ES" sz="9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Montserrat" panose="020B0604020202020204" charset="0"/>
                </a:rPr>
                <a:t>Empleo</a:t>
              </a:r>
            </a:p>
            <a:p>
              <a:pPr algn="ctr"/>
              <a:r>
                <a:rPr lang="es-ES" sz="9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Montserrat" panose="020B0604020202020204" charset="0"/>
                </a:rPr>
                <a:t>Remuneraciones</a:t>
              </a:r>
            </a:p>
            <a:p>
              <a:pPr algn="ctr"/>
              <a:r>
                <a:rPr lang="es-ES" sz="9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Montserrat" panose="020B0604020202020204" charset="0"/>
                </a:rPr>
                <a:t>Costo de insumos</a:t>
              </a:r>
            </a:p>
          </p:txBody>
        </p:sp>
      </p:grpSp>
      <p:graphicFrame>
        <p:nvGraphicFramePr>
          <p:cNvPr id="4" name="3 Gráfico">
            <a:extLst>
              <a:ext uri="{FF2B5EF4-FFF2-40B4-BE49-F238E27FC236}">
                <a16:creationId xmlns:a16="http://schemas.microsoft.com/office/drawing/2014/main" id="{DED5A08B-B3C9-CEC2-F023-23E396B2BE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1412176"/>
              </p:ext>
            </p:extLst>
          </p:nvPr>
        </p:nvGraphicFramePr>
        <p:xfrm>
          <a:off x="1759658" y="1816656"/>
          <a:ext cx="5007835" cy="208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139C313C-448F-C69D-B201-613CE6EBC517}"/>
              </a:ext>
            </a:extLst>
          </p:cNvPr>
          <p:cNvSpPr txBox="1"/>
          <p:nvPr/>
        </p:nvSpPr>
        <p:spPr>
          <a:xfrm>
            <a:off x="1759658" y="777430"/>
            <a:ext cx="50078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2000" b="1" i="0" cap="all" baseline="0" dirty="0">
                <a:effectLst/>
                <a:latin typeface="Nunito Sans" panose="020B0604020202020204" charset="0"/>
              </a:rPr>
              <a:t>Índice de percepción empresarial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301019202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>
          <a:extLst>
            <a:ext uri="{FF2B5EF4-FFF2-40B4-BE49-F238E27FC236}">
              <a16:creationId xmlns:a16="http://schemas.microsoft.com/office/drawing/2014/main" id="{F719191C-43FF-8ECD-C2D0-2C7AC3A73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uadroTexto">
            <a:extLst>
              <a:ext uri="{FF2B5EF4-FFF2-40B4-BE49-F238E27FC236}">
                <a16:creationId xmlns:a16="http://schemas.microsoft.com/office/drawing/2014/main" id="{8FD93D85-A12B-411B-97B4-4B5874C70C52}"/>
              </a:ext>
            </a:extLst>
          </p:cNvPr>
          <p:cNvSpPr txBox="1"/>
          <p:nvPr/>
        </p:nvSpPr>
        <p:spPr>
          <a:xfrm rot="16200000">
            <a:off x="1166724" y="3162425"/>
            <a:ext cx="816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rgbClr val="C00000"/>
                </a:solidFill>
                <a:latin typeface="Montserrat" panose="020B0604020202020204" charset="0"/>
              </a:rPr>
              <a:t>Pesimista</a:t>
            </a:r>
          </a:p>
        </p:txBody>
      </p:sp>
      <p:sp>
        <p:nvSpPr>
          <p:cNvPr id="17" name="16 CuadroTexto">
            <a:extLst>
              <a:ext uri="{FF2B5EF4-FFF2-40B4-BE49-F238E27FC236}">
                <a16:creationId xmlns:a16="http://schemas.microsoft.com/office/drawing/2014/main" id="{2DEA30E3-F3C7-25C0-D116-D710CF7ABFB3}"/>
              </a:ext>
            </a:extLst>
          </p:cNvPr>
          <p:cNvSpPr txBox="1"/>
          <p:nvPr/>
        </p:nvSpPr>
        <p:spPr>
          <a:xfrm rot="16200000">
            <a:off x="1159818" y="2322234"/>
            <a:ext cx="8307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rgbClr val="002060"/>
                </a:solidFill>
                <a:latin typeface="Montserrat" panose="020B0604020202020204" charset="0"/>
              </a:rPr>
              <a:t>Optimista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2B3E1D6B-D7A4-1BAB-4B48-1107C8FFD41B}"/>
              </a:ext>
            </a:extLst>
          </p:cNvPr>
          <p:cNvGrpSpPr/>
          <p:nvPr/>
        </p:nvGrpSpPr>
        <p:grpSpPr>
          <a:xfrm>
            <a:off x="7183516" y="1504935"/>
            <a:ext cx="1227766" cy="2174967"/>
            <a:chOff x="7691718" y="1214949"/>
            <a:chExt cx="1227766" cy="19508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ángulo 6">
                  <a:extLst>
                    <a:ext uri="{FF2B5EF4-FFF2-40B4-BE49-F238E27FC236}">
                      <a16:creationId xmlns:a16="http://schemas.microsoft.com/office/drawing/2014/main" id="{F3785832-2012-A372-6998-F089FC4D4E71}"/>
                    </a:ext>
                  </a:extLst>
                </p:cNvPr>
                <p:cNvSpPr/>
                <p:nvPr userDrawn="1"/>
              </p:nvSpPr>
              <p:spPr>
                <a:xfrm>
                  <a:off x="7753078" y="2591421"/>
                  <a:ext cx="1105046" cy="3679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" b="1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sz="800" b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8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8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800" b="1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limLoc m:val="undOvr"/>
                                        <m:ctrlPr>
                                          <a:rPr lang="en-US" sz="800" b="1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800" b="1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  <m:r>
                                          <a:rPr lang="en-US" sz="800" b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US" sz="800" b="1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  <m:sup>
                                        <m:r>
                                          <a:rPr lang="en-US" sz="800" b="1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𝒋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US" sz="800" b="1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800" b="1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800" b="1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num>
                                  <m:den>
                                    <m:r>
                                      <a:rPr lang="en-US" sz="800" b="1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den>
                                </m:f>
                                <m:r>
                                  <a:rPr lang="en-US" sz="800" b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800" b="1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𝟏𝟎𝟎</m:t>
                                </m:r>
                              </m:e>
                            </m:d>
                          </m:num>
                          <m:den>
                            <m:r>
                              <a:rPr lang="en-US" sz="800" b="1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800" b="1" dirty="0">
                    <a:solidFill>
                      <a:schemeClr val="bg2"/>
                    </a:solidFill>
                    <a:latin typeface="Montserrat" panose="020B060402020202020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8" name="Rectángulo 6">
                  <a:extLst>
                    <a:ext uri="{FF2B5EF4-FFF2-40B4-BE49-F238E27FC236}">
                      <a16:creationId xmlns:a16="http://schemas.microsoft.com/office/drawing/2014/main" id="{F3785832-2012-A372-6998-F089FC4D4E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 userDrawn="1"/>
              </p:nvSpPr>
              <p:spPr>
                <a:xfrm>
                  <a:off x="7753078" y="2591421"/>
                  <a:ext cx="1105046" cy="367963"/>
                </a:xfrm>
                <a:prstGeom prst="rect">
                  <a:avLst/>
                </a:prstGeom>
                <a:blipFill>
                  <a:blip r:embed="rId3"/>
                  <a:stretch>
                    <a:fillRect t="-38806" b="-29851"/>
                  </a:stretch>
                </a:blipFill>
              </p:spPr>
              <p:txBody>
                <a:bodyPr/>
                <a:lstStyle/>
                <a:p>
                  <a:r>
                    <a:rPr lang="es-C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ángulo 7">
              <a:extLst>
                <a:ext uri="{FF2B5EF4-FFF2-40B4-BE49-F238E27FC236}">
                  <a16:creationId xmlns:a16="http://schemas.microsoft.com/office/drawing/2014/main" id="{60E04252-FF3E-C095-82C6-8D9FE45DC43A}"/>
                </a:ext>
              </a:extLst>
            </p:cNvPr>
            <p:cNvSpPr/>
            <p:nvPr userDrawn="1"/>
          </p:nvSpPr>
          <p:spPr>
            <a:xfrm>
              <a:off x="7691718" y="1314785"/>
              <a:ext cx="1227766" cy="285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numCol="1" anchor="ctr" anchorCtr="0">
              <a:noAutofit/>
            </a:bodyPr>
            <a:lstStyle/>
            <a:p>
              <a:pPr algn="ctr"/>
              <a:r>
                <a:rPr lang="en-US" sz="1000" b="1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Montserrat" panose="020B0604020202020204" charset="0"/>
                  <a:ea typeface="Karla"/>
                  <a:cs typeface="Karla"/>
                  <a:sym typeface="Karla"/>
                </a:rPr>
                <a:t>VARIABLES</a:t>
              </a:r>
              <a:r>
                <a:rPr lang="en-US" sz="1000" b="1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Nunito Sans" panose="020B0604020202020204" charset="0"/>
                  <a:ea typeface="Karla"/>
                  <a:cs typeface="Karla"/>
                  <a:sym typeface="Karla"/>
                </a:rPr>
                <a:t> CONSIDERADAS</a:t>
              </a:r>
            </a:p>
          </p:txBody>
        </p:sp>
        <p:sp>
          <p:nvSpPr>
            <p:cNvPr id="13" name="12 Rectángulo redondeado">
              <a:extLst>
                <a:ext uri="{FF2B5EF4-FFF2-40B4-BE49-F238E27FC236}">
                  <a16:creationId xmlns:a16="http://schemas.microsoft.com/office/drawing/2014/main" id="{9745A1EF-4C50-D6D3-B5D1-E0C65A879890}"/>
                </a:ext>
              </a:extLst>
            </p:cNvPr>
            <p:cNvSpPr/>
            <p:nvPr/>
          </p:nvSpPr>
          <p:spPr>
            <a:xfrm>
              <a:off x="7691718" y="1214949"/>
              <a:ext cx="1227766" cy="1950873"/>
            </a:xfrm>
            <a:prstGeom prst="roundRect">
              <a:avLst/>
            </a:prstGeom>
            <a:noFill/>
            <a:ln w="9525">
              <a:solidFill>
                <a:srgbClr val="8787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b="1" dirty="0">
                <a:solidFill>
                  <a:schemeClr val="bg2"/>
                </a:solidFill>
              </a:endParaRPr>
            </a:p>
          </p:txBody>
        </p:sp>
        <p:sp>
          <p:nvSpPr>
            <p:cNvPr id="2" name="1 Rectángulo">
              <a:extLst>
                <a:ext uri="{FF2B5EF4-FFF2-40B4-BE49-F238E27FC236}">
                  <a16:creationId xmlns:a16="http://schemas.microsoft.com/office/drawing/2014/main" id="{78E7EAF9-7FE6-BA8F-B8C3-E2721BD39CD2}"/>
                </a:ext>
              </a:extLst>
            </p:cNvPr>
            <p:cNvSpPr/>
            <p:nvPr/>
          </p:nvSpPr>
          <p:spPr>
            <a:xfrm>
              <a:off x="7691718" y="1633719"/>
              <a:ext cx="1227766" cy="7512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9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Montserrat" panose="020B0604020202020204" charset="0"/>
                </a:rPr>
                <a:t>Inversión</a:t>
              </a:r>
            </a:p>
            <a:p>
              <a:pPr algn="ctr"/>
              <a:r>
                <a:rPr lang="es-ES" sz="9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Montserrat" panose="020B0604020202020204" charset="0"/>
                </a:rPr>
                <a:t>Ventas</a:t>
              </a:r>
            </a:p>
            <a:p>
              <a:pPr algn="ctr"/>
              <a:r>
                <a:rPr lang="es-ES" sz="9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Montserrat" panose="020B0604020202020204" charset="0"/>
                </a:rPr>
                <a:t>Utilidades</a:t>
              </a:r>
            </a:p>
            <a:p>
              <a:pPr algn="ctr"/>
              <a:r>
                <a:rPr lang="es-ES" sz="9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Montserrat" panose="020B0604020202020204" charset="0"/>
                </a:rPr>
                <a:t>Empleo</a:t>
              </a:r>
            </a:p>
            <a:p>
              <a:pPr algn="ctr"/>
              <a:r>
                <a:rPr lang="es-ES" sz="9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Montserrat" panose="020B0604020202020204" charset="0"/>
                </a:rPr>
                <a:t>Remuneraciones</a:t>
              </a:r>
            </a:p>
            <a:p>
              <a:pPr algn="ctr"/>
              <a:r>
                <a:rPr lang="es-ES" sz="900" dirty="0">
                  <a:solidFill>
                    <a:schemeClr val="bg2">
                      <a:lumMod val="60000"/>
                      <a:lumOff val="40000"/>
                    </a:schemeClr>
                  </a:solidFill>
                  <a:latin typeface="Montserrat" panose="020B0604020202020204" charset="0"/>
                </a:rPr>
                <a:t>Costo de insumos</a:t>
              </a:r>
            </a:p>
          </p:txBody>
        </p:sp>
      </p:grpSp>
      <p:graphicFrame>
        <p:nvGraphicFramePr>
          <p:cNvPr id="4" name="3 Gráfico">
            <a:extLst>
              <a:ext uri="{FF2B5EF4-FFF2-40B4-BE49-F238E27FC236}">
                <a16:creationId xmlns:a16="http://schemas.microsoft.com/office/drawing/2014/main" id="{57831133-743C-052C-69C0-87544FC9C37F}"/>
              </a:ext>
            </a:extLst>
          </p:cNvPr>
          <p:cNvGraphicFramePr/>
          <p:nvPr/>
        </p:nvGraphicFramePr>
        <p:xfrm>
          <a:off x="1759658" y="1816656"/>
          <a:ext cx="5007835" cy="208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EBB5D9DB-A451-902E-6195-24382606C629}"/>
              </a:ext>
            </a:extLst>
          </p:cNvPr>
          <p:cNvSpPr txBox="1"/>
          <p:nvPr/>
        </p:nvSpPr>
        <p:spPr>
          <a:xfrm>
            <a:off x="1759658" y="777430"/>
            <a:ext cx="50078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2000" b="1" i="0" cap="all" baseline="0" dirty="0">
                <a:effectLst/>
                <a:latin typeface="Nunito Sans" panose="020B0604020202020204" charset="0"/>
              </a:rPr>
              <a:t>Índice de percepción empresarial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523489524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77610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243248" y="1075601"/>
            <a:ext cx="34873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b="1" dirty="0">
                <a:solidFill>
                  <a:schemeClr val="tx1"/>
                </a:solidFill>
                <a:latin typeface="Nunito Sans" panose="020B0604020202020204" charset="0"/>
              </a:rPr>
              <a:t>Respondieron 102 empresarios y altos ejecutivos de diversos sectores y tamaños de empresas </a:t>
            </a:r>
            <a:r>
              <a:rPr lang="es-CL" sz="2000" b="1">
                <a:solidFill>
                  <a:schemeClr val="tx1"/>
                </a:solidFill>
                <a:latin typeface="Nunito Sans" panose="020B0604020202020204" charset="0"/>
              </a:rPr>
              <a:t>e instituciones.</a:t>
            </a:r>
          </a:p>
          <a:p>
            <a:pPr algn="ctr"/>
            <a:endParaRPr lang="es-CL" sz="2000" b="1" dirty="0">
              <a:solidFill>
                <a:schemeClr val="tx1"/>
              </a:solidFill>
              <a:latin typeface="Nunito Sans" panose="020B0604020202020204" charset="0"/>
            </a:endParaRPr>
          </a:p>
          <a:p>
            <a:pPr algn="ctr"/>
            <a:r>
              <a:rPr lang="es-CL" dirty="0">
                <a:solidFill>
                  <a:schemeClr val="tx1"/>
                </a:solidFill>
                <a:latin typeface="Nunito Sans" panose="020B0604020202020204" charset="0"/>
              </a:rPr>
              <a:t>Periodo</a:t>
            </a:r>
            <a:r>
              <a:rPr lang="es-CL">
                <a:solidFill>
                  <a:schemeClr val="tx1"/>
                </a:solidFill>
                <a:latin typeface="Nunito Sans" panose="020B0604020202020204" charset="0"/>
              </a:rPr>
              <a:t>:  </a:t>
            </a:r>
          </a:p>
          <a:p>
            <a:pPr algn="ctr"/>
            <a:r>
              <a:rPr lang="es-CL">
                <a:solidFill>
                  <a:schemeClr val="tx1"/>
                </a:solidFill>
                <a:latin typeface="Nunito Sans" panose="020B0604020202020204" charset="0"/>
              </a:rPr>
              <a:t>16 de diciembre de 2025 al </a:t>
            </a:r>
          </a:p>
          <a:p>
            <a:pPr algn="ctr"/>
            <a:r>
              <a:rPr lang="es-CL">
                <a:solidFill>
                  <a:schemeClr val="tx1"/>
                </a:solidFill>
                <a:latin typeface="Nunito Sans" panose="020B0604020202020204" charset="0"/>
              </a:rPr>
              <a:t>9 de enero de 2026.</a:t>
            </a:r>
            <a:endParaRPr lang="es-CL" dirty="0">
              <a:solidFill>
                <a:schemeClr val="tx1"/>
              </a:solidFill>
              <a:latin typeface="Nunito Sans" panose="020B060402020202020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681106" y="582829"/>
            <a:ext cx="26116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dirty="0">
                <a:solidFill>
                  <a:schemeClr val="tx1"/>
                </a:solidFill>
                <a:latin typeface="Nunito Sans" panose="020B0604020202020204" charset="0"/>
              </a:rPr>
              <a:t>Resultados de la edición N</a:t>
            </a:r>
            <a:r>
              <a:rPr lang="es-ES">
                <a:solidFill>
                  <a:schemeClr val="tx1"/>
                </a:solidFill>
                <a:latin typeface="Nunito Sans" panose="020B0604020202020204" charset="0"/>
              </a:rPr>
              <a:t>°</a:t>
            </a:r>
            <a:r>
              <a:rPr lang="es-ES">
                <a:solidFill>
                  <a:schemeClr val="tx1"/>
                </a:solidFill>
                <a:latin typeface="Nunito Sans" pitchFamily="2" charset="0"/>
              </a:rPr>
              <a:t>29</a:t>
            </a:r>
            <a:endParaRPr lang="es-CL" dirty="0">
              <a:solidFill>
                <a:schemeClr val="tx1"/>
              </a:solidFill>
              <a:latin typeface="Nunito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119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748448" y="139205"/>
            <a:ext cx="2953866" cy="3543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781"/>
              </a:lnSpc>
            </a:pPr>
            <a:r>
              <a:rPr lang="en-US" sz="2000" b="1" dirty="0">
                <a:latin typeface="Nunito Sans" panose="020B0604020202020204" charset="0"/>
                <a:ea typeface="Inter Bold" pitchFamily="34" charset="-122"/>
                <a:cs typeface="Inter Bold" pitchFamily="34" charset="-120"/>
              </a:rPr>
              <a:t>Tamaño de empresas</a:t>
            </a:r>
            <a:endParaRPr lang="en-US" sz="2000" dirty="0">
              <a:latin typeface="Nunito Sans" panose="020B060402020202020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3863999" y="539627"/>
            <a:ext cx="472276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781"/>
              </a:lnSpc>
            </a:pPr>
            <a:r>
              <a:rPr lang="en-US" sz="1600" dirty="0">
                <a:solidFill>
                  <a:srgbClr val="272525"/>
                </a:solidFill>
                <a:latin typeface="Montserrat" panose="020B0604020202020204" charset="0"/>
                <a:ea typeface="Inter" pitchFamily="34" charset="-122"/>
                <a:cs typeface="Inter" pitchFamily="34" charset="-120"/>
              </a:rPr>
              <a:t>(Ventas anuales UF)</a:t>
            </a:r>
            <a:endParaRPr lang="en-US" sz="1600" dirty="0">
              <a:latin typeface="Montserrat" panose="020B060402020202020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83502" y="994469"/>
            <a:ext cx="4602808" cy="315456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283989" y="2543244"/>
            <a:ext cx="928918" cy="555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688"/>
              </a:lnSpc>
            </a:pPr>
            <a:r>
              <a:rPr lang="en-US" sz="1600" b="1">
                <a:solidFill>
                  <a:srgbClr val="FFFFFF"/>
                </a:solidFill>
                <a:latin typeface="Montserrat" panose="020B0604020202020204" charset="0"/>
                <a:ea typeface="Inter Bold" pitchFamily="34" charset="-122"/>
                <a:cs typeface="Inter Bold" pitchFamily="34" charset="-120"/>
              </a:rPr>
              <a:t>70,6% </a:t>
            </a:r>
            <a:r>
              <a:rPr lang="en-US" sz="1600" b="1" dirty="0">
                <a:solidFill>
                  <a:srgbClr val="FFFFFF"/>
                </a:solidFill>
                <a:latin typeface="Montserrat" panose="020B0604020202020204" charset="0"/>
                <a:ea typeface="Inter Bold" pitchFamily="34" charset="-122"/>
                <a:cs typeface="Inter Bold" pitchFamily="34" charset="-120"/>
              </a:rPr>
              <a:t>Grandes</a:t>
            </a:r>
            <a:endParaRPr lang="en-US" sz="1600" dirty="0">
              <a:latin typeface="Montserrat" panose="020B060402020202020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5762419" y="1619399"/>
            <a:ext cx="1218002" cy="8364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688"/>
              </a:lnSpc>
            </a:pPr>
            <a:r>
              <a:rPr lang="en-US" sz="1600" b="1">
                <a:solidFill>
                  <a:srgbClr val="FFFFFF"/>
                </a:solidFill>
                <a:latin typeface="Montserrat" panose="020B0604020202020204" charset="0"/>
                <a:ea typeface="Inter Bold" pitchFamily="34" charset="-122"/>
                <a:cs typeface="Inter Bold" pitchFamily="34" charset="-120"/>
              </a:rPr>
              <a:t>14,7% </a:t>
            </a:r>
            <a:r>
              <a:rPr lang="en-US" sz="1600" b="1" dirty="0" err="1">
                <a:solidFill>
                  <a:srgbClr val="FFFFFF"/>
                </a:solidFill>
                <a:latin typeface="Montserrat" panose="020B0604020202020204" charset="0"/>
                <a:ea typeface="Inter Bold" pitchFamily="34" charset="-122"/>
                <a:cs typeface="Inter Bold" pitchFamily="34" charset="-120"/>
              </a:rPr>
              <a:t>Medianas</a:t>
            </a:r>
            <a:endParaRPr lang="en-US" sz="1600" dirty="0">
              <a:latin typeface="Montserrat" panose="020B060402020202020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826058" y="3133938"/>
            <a:ext cx="1090723" cy="4302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688"/>
              </a:lnSpc>
            </a:pPr>
            <a:r>
              <a:rPr lang="en-US" sz="1600" b="1">
                <a:solidFill>
                  <a:srgbClr val="FFFFFF"/>
                </a:solidFill>
                <a:latin typeface="Montserrat" panose="020B0604020202020204" charset="0"/>
                <a:ea typeface="Inter Bold" pitchFamily="34" charset="-122"/>
                <a:cs typeface="Inter Bold" pitchFamily="34" charset="-120"/>
              </a:rPr>
              <a:t>10,8% </a:t>
            </a:r>
            <a:r>
              <a:rPr lang="en-US" sz="1600" b="1" dirty="0">
                <a:solidFill>
                  <a:srgbClr val="FFFFFF"/>
                </a:solidFill>
                <a:latin typeface="Montserrat" panose="020B0604020202020204" charset="0"/>
                <a:ea typeface="Inter Bold" pitchFamily="34" charset="-122"/>
                <a:cs typeface="Inter Bold" pitchFamily="34" charset="-120"/>
              </a:rPr>
              <a:t>Pequeñas</a:t>
            </a:r>
            <a:endParaRPr lang="en-US" sz="1600" dirty="0">
              <a:latin typeface="Montserrat" panose="020B060402020202020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7303557" y="2455854"/>
            <a:ext cx="626366" cy="555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688"/>
              </a:lnSpc>
            </a:pPr>
            <a:r>
              <a:rPr lang="en-US" sz="1600" b="1">
                <a:solidFill>
                  <a:schemeClr val="tx1"/>
                </a:solidFill>
                <a:latin typeface="Montserrat" panose="020B0604020202020204" charset="0"/>
                <a:ea typeface="Inter Bold" pitchFamily="34" charset="-122"/>
                <a:cs typeface="Inter Bold" pitchFamily="34" charset="-120"/>
              </a:rPr>
              <a:t>3,</a:t>
            </a:r>
            <a:r>
              <a:rPr lang="en-US" sz="1600" b="1" dirty="0">
                <a:solidFill>
                  <a:schemeClr val="tx1"/>
                </a:solidFill>
                <a:latin typeface="Montserrat" panose="020B0604020202020204" charset="0"/>
                <a:ea typeface="Inter Bold" pitchFamily="34" charset="-122"/>
                <a:cs typeface="Inter Bold" pitchFamily="34" charset="-120"/>
              </a:rPr>
              <a:t>9</a:t>
            </a:r>
            <a:r>
              <a:rPr lang="en-US" sz="1600" b="1">
                <a:solidFill>
                  <a:schemeClr val="tx1"/>
                </a:solidFill>
                <a:latin typeface="Montserrat" panose="020B0604020202020204" charset="0"/>
                <a:ea typeface="Inter Bold" pitchFamily="34" charset="-122"/>
                <a:cs typeface="Inter Bold" pitchFamily="34" charset="-120"/>
              </a:rPr>
              <a:t>% </a:t>
            </a:r>
            <a:r>
              <a:rPr lang="en-US" sz="1600" b="1" dirty="0">
                <a:solidFill>
                  <a:schemeClr val="tx1"/>
                </a:solidFill>
                <a:latin typeface="Montserrat" panose="020B0604020202020204" charset="0"/>
                <a:ea typeface="Inter Bold" pitchFamily="34" charset="-122"/>
                <a:cs typeface="Inter Bold" pitchFamily="34" charset="-120"/>
              </a:rPr>
              <a:t>Micro</a:t>
            </a:r>
            <a:endParaRPr lang="en-US" sz="1600" dirty="0">
              <a:solidFill>
                <a:schemeClr val="tx1"/>
              </a:solidFill>
              <a:latin typeface="Montserrat" panose="020B060402020202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742194516"/>
              </p:ext>
            </p:extLst>
          </p:nvPr>
        </p:nvGraphicFramePr>
        <p:xfrm>
          <a:off x="736950" y="1013144"/>
          <a:ext cx="3214339" cy="3518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9F26211-A703-8705-22D5-14407ED0890B}"/>
              </a:ext>
            </a:extLst>
          </p:cNvPr>
          <p:cNvSpPr txBox="1"/>
          <p:nvPr/>
        </p:nvSpPr>
        <p:spPr>
          <a:xfrm>
            <a:off x="3520550" y="646487"/>
            <a:ext cx="16367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000" b="1" i="0" cap="all" baseline="0" dirty="0">
                <a:effectLst/>
                <a:latin typeface="Nunito Sans" panose="020B0604020202020204" charset="0"/>
              </a:rPr>
              <a:t>Inversión</a:t>
            </a:r>
            <a:endParaRPr lang="es-CL" sz="2000" dirty="0"/>
          </a:p>
        </p:txBody>
      </p:sp>
      <p:graphicFrame>
        <p:nvGraphicFramePr>
          <p:cNvPr id="5" name="3 Gráfico">
            <a:extLst>
              <a:ext uri="{FF2B5EF4-FFF2-40B4-BE49-F238E27FC236}">
                <a16:creationId xmlns:a16="http://schemas.microsoft.com/office/drawing/2014/main" id="{B7E9F6E7-ACEE-9F2C-ACF8-1E6D8B0B91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5221716"/>
              </p:ext>
            </p:extLst>
          </p:nvPr>
        </p:nvGraphicFramePr>
        <p:xfrm>
          <a:off x="4179094" y="1013144"/>
          <a:ext cx="4227956" cy="357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C8667B5E-C2EA-9975-75A1-556458C7A37C}"/>
              </a:ext>
            </a:extLst>
          </p:cNvPr>
          <p:cNvCxnSpPr>
            <a:cxnSpLocks/>
          </p:cNvCxnSpPr>
          <p:nvPr/>
        </p:nvCxnSpPr>
        <p:spPr>
          <a:xfrm>
            <a:off x="4121944" y="1507611"/>
            <a:ext cx="0" cy="302355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66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231430803"/>
              </p:ext>
            </p:extLst>
          </p:nvPr>
        </p:nvGraphicFramePr>
        <p:xfrm>
          <a:off x="1143000" y="900113"/>
          <a:ext cx="6858000" cy="3649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CE4163E1-1101-A8A4-774A-E8A2C40DB4CE}"/>
              </a:ext>
            </a:extLst>
          </p:cNvPr>
          <p:cNvSpPr txBox="1"/>
          <p:nvPr/>
        </p:nvSpPr>
        <p:spPr>
          <a:xfrm>
            <a:off x="2964656" y="646212"/>
            <a:ext cx="33147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>
                <a:latin typeface="Nunito Sans" pitchFamily="2" charset="0"/>
              </a:rPr>
              <a:t>En Empresas / Instituciones</a:t>
            </a:r>
          </a:p>
        </p:txBody>
      </p:sp>
    </p:spTree>
    <p:extLst>
      <p:ext uri="{BB962C8B-B14F-4D97-AF65-F5344CB8AC3E}">
        <p14:creationId xmlns:p14="http://schemas.microsoft.com/office/powerpoint/2010/main" val="197600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756407735"/>
              </p:ext>
            </p:extLst>
          </p:nvPr>
        </p:nvGraphicFramePr>
        <p:xfrm>
          <a:off x="799139" y="860612"/>
          <a:ext cx="7538037" cy="3677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134B0CD0-7257-DAAC-F27F-52D7816A858F}"/>
              </a:ext>
            </a:extLst>
          </p:cNvPr>
          <p:cNvSpPr txBox="1"/>
          <p:nvPr/>
        </p:nvSpPr>
        <p:spPr>
          <a:xfrm>
            <a:off x="2964656" y="646212"/>
            <a:ext cx="33147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>
                <a:latin typeface="Nunito Sans" pitchFamily="2" charset="0"/>
              </a:rPr>
              <a:t>En Empresas / Instituciones</a:t>
            </a:r>
          </a:p>
        </p:txBody>
      </p:sp>
    </p:spTree>
    <p:extLst>
      <p:ext uri="{BB962C8B-B14F-4D97-AF65-F5344CB8AC3E}">
        <p14:creationId xmlns:p14="http://schemas.microsoft.com/office/powerpoint/2010/main" val="4014570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>
          <a:extLst>
            <a:ext uri="{FF2B5EF4-FFF2-40B4-BE49-F238E27FC236}">
              <a16:creationId xmlns:a16="http://schemas.microsoft.com/office/drawing/2014/main" id="{F9ACD1B0-F96D-BCE4-C7DC-81FB36E2B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>
            <a:extLst>
              <a:ext uri="{FF2B5EF4-FFF2-40B4-BE49-F238E27FC236}">
                <a16:creationId xmlns:a16="http://schemas.microsoft.com/office/drawing/2014/main" id="{5CAB4D23-5C87-3C7E-96B4-8C103F893B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1736146"/>
              </p:ext>
            </p:extLst>
          </p:nvPr>
        </p:nvGraphicFramePr>
        <p:xfrm>
          <a:off x="2758568" y="1493044"/>
          <a:ext cx="3588444" cy="30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1BCC97EC-A050-2CED-D3EB-FB7F39647E79}"/>
              </a:ext>
            </a:extLst>
          </p:cNvPr>
          <p:cNvSpPr txBox="1"/>
          <p:nvPr/>
        </p:nvSpPr>
        <p:spPr>
          <a:xfrm>
            <a:off x="1793234" y="705581"/>
            <a:ext cx="55355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000" b="1" i="0" cap="all" baseline="0" dirty="0">
                <a:effectLst/>
                <a:latin typeface="Nunito Sans" panose="020B0604020202020204" charset="0"/>
              </a:rPr>
              <a:t>INVERSIÓN EN SU EMPRESA / INSTITUCIÓN</a:t>
            </a:r>
            <a:endParaRPr lang="es-CL" sz="20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5F3D05E-206D-6325-F507-F4C4F23BC78A}"/>
              </a:ext>
            </a:extLst>
          </p:cNvPr>
          <p:cNvSpPr txBox="1"/>
          <p:nvPr/>
        </p:nvSpPr>
        <p:spPr>
          <a:xfrm>
            <a:off x="1847529" y="1105691"/>
            <a:ext cx="58857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Montserrat" panose="00000500000000000000" pitchFamily="2" charset="0"/>
              </a:rPr>
              <a:t> ¿Generará nuevos empleos (directos o indirectos) </a:t>
            </a:r>
            <a:r>
              <a:rPr lang="es-ES" b="1">
                <a:latin typeface="Montserrat" panose="00000500000000000000" pitchFamily="2" charset="0"/>
              </a:rPr>
              <a:t>en 2026?</a:t>
            </a:r>
            <a:endParaRPr lang="es-CL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696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Gráfico"/>
          <p:cNvGraphicFramePr/>
          <p:nvPr>
            <p:extLst>
              <p:ext uri="{D42A27DB-BD31-4B8C-83A1-F6EECF244321}">
                <p14:modId xmlns:p14="http://schemas.microsoft.com/office/powerpoint/2010/main" val="2082509065"/>
              </p:ext>
            </p:extLst>
          </p:nvPr>
        </p:nvGraphicFramePr>
        <p:xfrm>
          <a:off x="1751888" y="906149"/>
          <a:ext cx="5640224" cy="3558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29C57D70-10CF-7B96-43D9-D4EA8EA76AF3}"/>
              </a:ext>
            </a:extLst>
          </p:cNvPr>
          <p:cNvSpPr txBox="1"/>
          <p:nvPr/>
        </p:nvSpPr>
        <p:spPr>
          <a:xfrm>
            <a:off x="2777172" y="636713"/>
            <a:ext cx="33147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>
                <a:latin typeface="Nunito Sans" pitchFamily="2" charset="0"/>
              </a:rPr>
              <a:t>En Empresas / Instituciones</a:t>
            </a:r>
          </a:p>
        </p:txBody>
      </p:sp>
    </p:spTree>
    <p:extLst>
      <p:ext uri="{BB962C8B-B14F-4D97-AF65-F5344CB8AC3E}">
        <p14:creationId xmlns:p14="http://schemas.microsoft.com/office/powerpoint/2010/main" val="1806594238"/>
      </p:ext>
    </p:extLst>
  </p:cSld>
  <p:clrMapOvr>
    <a:masterClrMapping/>
  </p:clrMapOvr>
</p:sld>
</file>

<file path=ppt/theme/theme1.xml><?xml version="1.0" encoding="utf-8"?>
<a:theme xmlns:a="http://schemas.openxmlformats.org/drawingml/2006/main" name="Marketing Newsletter">
  <a:themeElements>
    <a:clrScheme name="Simple Light">
      <a:dk1>
        <a:srgbClr val="191919"/>
      </a:dk1>
      <a:lt1>
        <a:srgbClr val="F3F3F3"/>
      </a:lt1>
      <a:dk2>
        <a:srgbClr val="D9D9D9"/>
      </a:dk2>
      <a:lt2>
        <a:srgbClr val="434343"/>
      </a:lt2>
      <a:accent1>
        <a:srgbClr val="097A80"/>
      </a:accent1>
      <a:accent2>
        <a:srgbClr val="B3B896"/>
      </a:accent2>
      <a:accent3>
        <a:srgbClr val="F1C34E"/>
      </a:accent3>
      <a:accent4>
        <a:srgbClr val="E06666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7684</TotalTime>
  <Words>398</Words>
  <Application>Microsoft Office PowerPoint</Application>
  <PresentationFormat>Presentación en pantalla (16:9)</PresentationFormat>
  <Paragraphs>81</Paragraphs>
  <Slides>22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Nunito Sans</vt:lpstr>
      <vt:lpstr>Cambria Math</vt:lpstr>
      <vt:lpstr>Montserrat</vt:lpstr>
      <vt:lpstr>Marketing Newsletter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IPER 28</dc:title>
  <dc:creator>Paola Vilugrón</dc:creator>
  <cp:lastModifiedBy>Stephanie</cp:lastModifiedBy>
  <cp:revision>556</cp:revision>
  <cp:lastPrinted>2024-07-08T17:16:57Z</cp:lastPrinted>
  <dcterms:modified xsi:type="dcterms:W3CDTF">2026-03-02T13:19:41Z</dcterms:modified>
</cp:coreProperties>
</file>