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0"/>
  </p:notesMasterIdLst>
  <p:sldIdLst>
    <p:sldId id="327" r:id="rId4"/>
    <p:sldId id="397" r:id="rId5"/>
    <p:sldId id="398" r:id="rId6"/>
    <p:sldId id="399" r:id="rId7"/>
    <p:sldId id="401" r:id="rId8"/>
    <p:sldId id="402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1CD4"/>
    <a:srgbClr val="F9FEDE"/>
    <a:srgbClr val="ECF1BB"/>
    <a:srgbClr val="E6E4C6"/>
    <a:srgbClr val="E6C6E1"/>
    <a:srgbClr val="0080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364" autoAdjust="0"/>
  </p:normalViewPr>
  <p:slideViewPr>
    <p:cSldViewPr snapToGrid="0">
      <p:cViewPr varScale="1">
        <p:scale>
          <a:sx n="59" d="100"/>
          <a:sy n="59" d="100"/>
        </p:scale>
        <p:origin x="8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a Alejandra Angulo González" userId="a7a90800-c2c5-4042-bac4-e28d31b9ce29" providerId="ADAL" clId="{A63D15D6-4BA8-423B-BDEE-9668060C6A35}"/>
    <pc:docChg chg="modSld">
      <pc:chgData name="Marcela Alejandra Angulo González" userId="a7a90800-c2c5-4042-bac4-e28d31b9ce29" providerId="ADAL" clId="{A63D15D6-4BA8-423B-BDEE-9668060C6A35}" dt="2026-06-01T20:58:12.967" v="146" actId="6549"/>
      <pc:docMkLst>
        <pc:docMk/>
      </pc:docMkLst>
      <pc:sldChg chg="modSp mod">
        <pc:chgData name="Marcela Alejandra Angulo González" userId="a7a90800-c2c5-4042-bac4-e28d31b9ce29" providerId="ADAL" clId="{A63D15D6-4BA8-423B-BDEE-9668060C6A35}" dt="2026-06-01T20:57:14.872" v="54" actId="20577"/>
        <pc:sldMkLst>
          <pc:docMk/>
          <pc:sldMk cId="4086494182" sldId="327"/>
        </pc:sldMkLst>
        <pc:spChg chg="mod">
          <ac:chgData name="Marcela Alejandra Angulo González" userId="a7a90800-c2c5-4042-bac4-e28d31b9ce29" providerId="ADAL" clId="{A63D15D6-4BA8-423B-BDEE-9668060C6A35}" dt="2026-06-01T20:57:14.872" v="54" actId="20577"/>
          <ac:spMkLst>
            <pc:docMk/>
            <pc:sldMk cId="4086494182" sldId="327"/>
            <ac:spMk id="2" creationId="{88F2DB2B-B1A3-45F3-9C23-649D62C5F599}"/>
          </ac:spMkLst>
        </pc:spChg>
      </pc:sldChg>
      <pc:sldChg chg="modSp mod">
        <pc:chgData name="Marcela Alejandra Angulo González" userId="a7a90800-c2c5-4042-bac4-e28d31b9ce29" providerId="ADAL" clId="{A63D15D6-4BA8-423B-BDEE-9668060C6A35}" dt="2026-06-01T20:58:01.868" v="132" actId="20577"/>
        <pc:sldMkLst>
          <pc:docMk/>
          <pc:sldMk cId="636635923" sldId="397"/>
        </pc:sldMkLst>
        <pc:spChg chg="mod">
          <ac:chgData name="Marcela Alejandra Angulo González" userId="a7a90800-c2c5-4042-bac4-e28d31b9ce29" providerId="ADAL" clId="{A63D15D6-4BA8-423B-BDEE-9668060C6A35}" dt="2026-06-01T20:58:01.868" v="132" actId="20577"/>
          <ac:spMkLst>
            <pc:docMk/>
            <pc:sldMk cId="636635923" sldId="397"/>
            <ac:spMk id="7" creationId="{53D957AE-80B2-88F7-30C4-853D5A5CA47E}"/>
          </ac:spMkLst>
        </pc:spChg>
      </pc:sldChg>
      <pc:sldChg chg="modSp mod">
        <pc:chgData name="Marcela Alejandra Angulo González" userId="a7a90800-c2c5-4042-bac4-e28d31b9ce29" providerId="ADAL" clId="{A63D15D6-4BA8-423B-BDEE-9668060C6A35}" dt="2026-06-01T20:58:12.967" v="146" actId="6549"/>
        <pc:sldMkLst>
          <pc:docMk/>
          <pc:sldMk cId="4146897951" sldId="398"/>
        </pc:sldMkLst>
        <pc:spChg chg="mod">
          <ac:chgData name="Marcela Alejandra Angulo González" userId="a7a90800-c2c5-4042-bac4-e28d31b9ce29" providerId="ADAL" clId="{A63D15D6-4BA8-423B-BDEE-9668060C6A35}" dt="2026-06-01T20:58:12.967" v="146" actId="6549"/>
          <ac:spMkLst>
            <pc:docMk/>
            <pc:sldMk cId="4146897951" sldId="398"/>
            <ac:spMk id="6" creationId="{AB3EADFC-3D26-AC4E-BDE0-AA2EDB56C4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0B89B-E835-441A-B1F7-DED687DC129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CB508-C5B8-4799-9C97-071D911181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0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53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8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72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3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8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8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27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85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6500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3757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612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0297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600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0108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0856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2200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98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2610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933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2392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399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00323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77574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371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02160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3905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4807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87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18618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30397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24817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6072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696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3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587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220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268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4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496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863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554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754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8F2DB2B-B1A3-45F3-9C23-649D62C5F599}"/>
              </a:ext>
            </a:extLst>
          </p:cNvPr>
          <p:cNvSpPr txBox="1"/>
          <p:nvPr/>
        </p:nvSpPr>
        <p:spPr>
          <a:xfrm>
            <a:off x="1464568" y="1983760"/>
            <a:ext cx="9262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3200" b="1" dirty="0"/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PREMIO A LA INNOVACIÓN 2026</a:t>
            </a:r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CATEGORÍA PYMES Y START UPS</a:t>
            </a:r>
          </a:p>
          <a:p>
            <a:pPr algn="ctr"/>
            <a:endParaRPr lang="es-CL" sz="3200" b="1" dirty="0"/>
          </a:p>
          <a:p>
            <a:pPr algn="ctr"/>
            <a:endParaRPr lang="es-CL" sz="3200" b="1" dirty="0"/>
          </a:p>
          <a:p>
            <a:pPr algn="ctr"/>
            <a:endParaRPr lang="es-CL" sz="3200" b="1" dirty="0"/>
          </a:p>
          <a:p>
            <a:pPr algn="ctr"/>
            <a:r>
              <a:rPr lang="es-CL" sz="3200" b="1" dirty="0"/>
              <a:t>NOMBRE EMPRESA</a:t>
            </a:r>
          </a:p>
          <a:p>
            <a:pPr algn="ctr"/>
            <a:r>
              <a:rPr lang="es-CL" sz="3200" b="1" dirty="0"/>
              <a:t>Nombre proyecto o Innovación postulada</a:t>
            </a:r>
          </a:p>
          <a:p>
            <a:pPr algn="ctr"/>
            <a:endParaRPr lang="es-CL" sz="3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5CAA64D-4D1A-6A0C-52D2-5F438CE55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734" y="833756"/>
            <a:ext cx="4554528" cy="12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49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6413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DESCRIPCIÓN DE LA INNOVACIÓN (</a:t>
            </a:r>
            <a:r>
              <a:rPr lang="es-CL" sz="2400" dirty="0" err="1"/>
              <a:t>max</a:t>
            </a:r>
            <a:r>
              <a:rPr lang="es-CL" sz="2400" dirty="0"/>
              <a:t> 3 láminas)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C85684B-B179-5F83-8834-2BCFA96DCB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3D957AE-80B2-88F7-30C4-853D5A5CA47E}"/>
              </a:ext>
            </a:extLst>
          </p:cNvPr>
          <p:cNvSpPr txBox="1"/>
          <p:nvPr/>
        </p:nvSpPr>
        <p:spPr>
          <a:xfrm>
            <a:off x="2623457" y="2437450"/>
            <a:ext cx="6096000" cy="3453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postulaciones pueden estar asociadas a innovaciones de procesos, de productos o servicios, la creación de bienes públicos innovadores, o el aporte a la creación de ecosistema y cultura de innovación en la región.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la innovación, incluyendo información técnica en lenguaje sencillo, imágenes, reportes de prensa u otros.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Asegure que su empresa corresponde a la categoría pymes y </a:t>
            </a:r>
            <a:r>
              <a:rPr lang="es-CL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ups.</a:t>
            </a:r>
          </a:p>
        </p:txBody>
      </p:sp>
    </p:spTree>
    <p:extLst>
      <p:ext uri="{BB962C8B-B14F-4D97-AF65-F5344CB8AC3E}">
        <p14:creationId xmlns:p14="http://schemas.microsoft.com/office/powerpoint/2010/main" val="63663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5121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DIFERENCIACIÓN/GRADO DE NOVEDAD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4E8849C-3C48-E6DE-961E-DF1C8C7EDE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3EADFC-3D26-AC4E-BDE0-AA2EDB56C483}"/>
              </a:ext>
            </a:extLst>
          </p:cNvPr>
          <p:cNvSpPr txBox="1"/>
          <p:nvPr/>
        </p:nvSpPr>
        <p:spPr>
          <a:xfrm>
            <a:off x="2384224" y="2125035"/>
            <a:ext cx="7282290" cy="393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Diferenciación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 la originalidad de la solución desarrollada por </a:t>
            </a:r>
            <a:r>
              <a:rPr lang="es-CL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empresa, 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 ésta una innovación de procesos, productos o servicios; se considerará el grado de novedad, privilegiando a aquellas innovaciones que han sido generadas en Chile (nuevo para el mundo) o son resultado de adaptaciones de tecnología foránea que son las primeras en implementarse o comercializarse en el país (nuevo para Chile), especialmente si cuentan con activos de propiedad intelectual como patentes, modelos de utilidad, secreto industrial, variedades vegetales, derechos de autor, marcas u otros.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claramente los atributos que diferencian a la innovación postulada de otras iniciativas.</a:t>
            </a:r>
          </a:p>
          <a:p>
            <a:pPr marL="226695" algn="just">
              <a:lnSpc>
                <a:spcPct val="107000"/>
              </a:lnSpc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414689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716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CREACIÓN DE VALOR/IMPACTOS ECONÓMICOS, SOCIALES Y/O AMBIENTALES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A203983-8BA7-707D-F415-CE1021C39846}"/>
              </a:ext>
            </a:extLst>
          </p:cNvPr>
          <p:cNvSpPr txBox="1"/>
          <p:nvPr/>
        </p:nvSpPr>
        <p:spPr>
          <a:xfrm>
            <a:off x="2052277" y="5094691"/>
            <a:ext cx="88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630A71A-F385-1DDB-D985-0D83F451B1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9EBB64F-79DB-7FB4-CBD1-C517354F4B6B}"/>
              </a:ext>
            </a:extLst>
          </p:cNvPr>
          <p:cNvSpPr txBox="1"/>
          <p:nvPr/>
        </p:nvSpPr>
        <p:spPr>
          <a:xfrm>
            <a:off x="2052277" y="1547940"/>
            <a:ext cx="7516266" cy="4549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07000"/>
              </a:lnSpc>
              <a:buNone/>
            </a:pPr>
            <a:endParaRPr lang="es-C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valor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valorarán los beneficios que genera la iniciativa o solución en el mercado y la sociedad en forma concreta y medible, tanto en valor económico, como en otros tipos de impactos en el ámbito social y ambiental. Este valor debe ser claramente demostrable en el territorio de la Región del Biobío, al menos. También se tomará en cuenta el potencial de escalamiento, que proyecte esos beneficios a nuevos sectores, territorios o mercados.</a:t>
            </a:r>
            <a:r>
              <a:rPr lang="es-CL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Indicar impactos efectivamente logrados – entregando información oficial y verificable (% de implementación, </a:t>
            </a:r>
            <a:r>
              <a:rPr lang="es-CL" dirty="0" err="1"/>
              <a:t>n°</a:t>
            </a:r>
            <a:r>
              <a:rPr lang="es-CL" dirty="0"/>
              <a:t> de usuarios, ahorros obtenidos,  mejoras de productividad, reducción de emisiones, reducción de agua y residuos, ventas, empleos creados u otros).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Detallar impacto en la región del Biobío, con indicadores o cifras.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6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COLABORACIÓN CON OTROS ACTORES DEL ECOSISTEMA DE INNOVACIÓN Y EMPRENDIMIENTO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28C2DA1-C593-32D1-1473-22040AFEA1B2}"/>
              </a:ext>
            </a:extLst>
          </p:cNvPr>
          <p:cNvSpPr txBox="1"/>
          <p:nvPr/>
        </p:nvSpPr>
        <p:spPr>
          <a:xfrm>
            <a:off x="2819400" y="2500316"/>
            <a:ext cx="6096000" cy="3248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Colaboración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 el nivel de colaboración que tuvo la empresa o institución en el desarrollo de su innovación con otros actores, tales como clientes, proveedores, otras empresas, universidades o centros tecnológicos, emprendedores, incubadoras o aceleradoras, organizaciones no gubernamentales, etc.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Incluya las organizaciones que efectivamente han sido parte de la iniciativa postulada, pudiendo incluir sus logotipos, imágenes, reportes de prensa, testimonios u otros.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B253EE5-43FD-CA00-8280-0E4B5DFA4C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4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PUEDE AGREGAR 2 LÁMINAS ADICIONALES – LIBRE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A7ED30-7627-B6F6-326A-D458A4BADEA0}"/>
              </a:ext>
            </a:extLst>
          </p:cNvPr>
          <p:cNvSpPr txBox="1"/>
          <p:nvPr/>
        </p:nvSpPr>
        <p:spPr>
          <a:xfrm>
            <a:off x="4310743" y="2830286"/>
            <a:ext cx="284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highlight>
                  <a:srgbClr val="FFFF00"/>
                </a:highlight>
              </a:rPr>
              <a:t>Máximo 8 láminas + Portada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CF8132-B80D-2A5F-ACF0-2660492E9D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74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8732</TotalTime>
  <Words>475</Words>
  <Application>Microsoft Office PowerPoint</Application>
  <PresentationFormat>Panorámica</PresentationFormat>
  <Paragraphs>38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Tema de Office</vt:lpstr>
      <vt:lpstr>1_Diseño personalizado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para potenciar la Oficina Santiago de la UdeC</dc:title>
  <dc:creator>marcela angulo</dc:creator>
  <cp:lastModifiedBy>Marcela Alejandra Angulo González</cp:lastModifiedBy>
  <cp:revision>132</cp:revision>
  <dcterms:created xsi:type="dcterms:W3CDTF">2019-02-27T20:13:09Z</dcterms:created>
  <dcterms:modified xsi:type="dcterms:W3CDTF">2026-06-01T20:58:20Z</dcterms:modified>
</cp:coreProperties>
</file>